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29"/>
  </p:notesMasterIdLst>
  <p:sldIdLst>
    <p:sldId id="256" r:id="rId2"/>
    <p:sldId id="297" r:id="rId3"/>
    <p:sldId id="272" r:id="rId4"/>
    <p:sldId id="275" r:id="rId5"/>
    <p:sldId id="268" r:id="rId6"/>
    <p:sldId id="259" r:id="rId7"/>
    <p:sldId id="269" r:id="rId8"/>
    <p:sldId id="270" r:id="rId9"/>
    <p:sldId id="267" r:id="rId10"/>
    <p:sldId id="279" r:id="rId11"/>
    <p:sldId id="280" r:id="rId12"/>
    <p:sldId id="285" r:id="rId13"/>
    <p:sldId id="282" r:id="rId14"/>
    <p:sldId id="302" r:id="rId15"/>
    <p:sldId id="288" r:id="rId16"/>
    <p:sldId id="289" r:id="rId17"/>
    <p:sldId id="290" r:id="rId18"/>
    <p:sldId id="291" r:id="rId19"/>
    <p:sldId id="298" r:id="rId20"/>
    <p:sldId id="299" r:id="rId21"/>
    <p:sldId id="281" r:id="rId22"/>
    <p:sldId id="300" r:id="rId23"/>
    <p:sldId id="277" r:id="rId24"/>
    <p:sldId id="287" r:id="rId25"/>
    <p:sldId id="295" r:id="rId26"/>
    <p:sldId id="294" r:id="rId27"/>
    <p:sldId id="293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C666"/>
    <a:srgbClr val="DBB65B"/>
    <a:srgbClr val="DFC587"/>
    <a:srgbClr val="DBBF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ен стил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Среден стил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ъл стил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ъл стил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Светъл стил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CF1AB2-1976-4502-BF36-3FF5EA218861}" styleName="Среден стил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72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69805B-3A3B-442A-BC21-491182BF7A44}" type="doc">
      <dgm:prSet loTypeId="urn:microsoft.com/office/officeart/2005/8/layout/venn2" loCatId="relationship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bg-BG"/>
        </a:p>
      </dgm:t>
    </dgm:pt>
    <dgm:pt modelId="{FF4FD792-B690-4135-86F4-1B04138DFE29}" type="pres">
      <dgm:prSet presAssocID="{FE69805B-3A3B-442A-BC21-491182BF7A44}" presName="Name0" presStyleCnt="0">
        <dgm:presLayoutVars>
          <dgm:chMax val="7"/>
          <dgm:resizeHandles val="exact"/>
        </dgm:presLayoutVars>
      </dgm:prSet>
      <dgm:spPr/>
    </dgm:pt>
  </dgm:ptLst>
  <dgm:cxnLst>
    <dgm:cxn modelId="{4CA80356-0FA2-405E-91F4-B197AE596EE8}" type="presOf" srcId="{FE69805B-3A3B-442A-BC21-491182BF7A44}" destId="{FF4FD792-B690-4135-86F4-1B04138DFE29}" srcOrd="0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7DA078-3374-4155-BD78-745154F6F08F}" type="doc">
      <dgm:prSet loTypeId="urn:microsoft.com/office/officeart/2005/8/layout/vProcess5" loCatId="process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bg-BG"/>
        </a:p>
      </dgm:t>
    </dgm:pt>
    <dgm:pt modelId="{29D3139B-45A4-4A5B-A335-795842E35D98}">
      <dgm:prSet phldrT="[Текст]"/>
      <dgm:spPr/>
      <dgm:t>
        <a:bodyPr/>
        <a:lstStyle/>
        <a:p>
          <a:r>
            <a:rPr lang="en-US" dirty="0"/>
            <a:t>Step definition</a:t>
          </a:r>
          <a:endParaRPr lang="bg-BG" dirty="0"/>
        </a:p>
      </dgm:t>
    </dgm:pt>
    <dgm:pt modelId="{2AB07EA2-AF46-4D39-9F51-25421F605D05}" type="parTrans" cxnId="{B0106E22-1C0A-40EF-9664-75F247FD3D03}">
      <dgm:prSet/>
      <dgm:spPr/>
      <dgm:t>
        <a:bodyPr/>
        <a:lstStyle/>
        <a:p>
          <a:endParaRPr lang="bg-BG"/>
        </a:p>
      </dgm:t>
    </dgm:pt>
    <dgm:pt modelId="{93301BB9-FBEF-479C-B952-281E180D8963}" type="sibTrans" cxnId="{B0106E22-1C0A-40EF-9664-75F247FD3D03}">
      <dgm:prSet/>
      <dgm:spPr/>
      <dgm:t>
        <a:bodyPr/>
        <a:lstStyle/>
        <a:p>
          <a:endParaRPr lang="bg-BG"/>
        </a:p>
      </dgm:t>
    </dgm:pt>
    <dgm:pt modelId="{E363A376-E624-437A-A1FD-888F6B1BF6EE}">
      <dgm:prSet phldrT="[Текст]"/>
      <dgm:spPr/>
      <dgm:t>
        <a:bodyPr/>
        <a:lstStyle/>
        <a:p>
          <a:r>
            <a:rPr lang="en-US" dirty="0"/>
            <a:t>Support Code</a:t>
          </a:r>
          <a:endParaRPr lang="bg-BG" dirty="0"/>
        </a:p>
      </dgm:t>
    </dgm:pt>
    <dgm:pt modelId="{9B8DCE0F-5DEC-42EA-BF35-4E8D414E271B}" type="parTrans" cxnId="{E2E462E5-4FE2-41E9-97FA-DD717B94570D}">
      <dgm:prSet/>
      <dgm:spPr/>
      <dgm:t>
        <a:bodyPr/>
        <a:lstStyle/>
        <a:p>
          <a:endParaRPr lang="bg-BG"/>
        </a:p>
      </dgm:t>
    </dgm:pt>
    <dgm:pt modelId="{6E28324B-29A6-415B-B556-1EB2A856DAA3}" type="sibTrans" cxnId="{E2E462E5-4FE2-41E9-97FA-DD717B94570D}">
      <dgm:prSet/>
      <dgm:spPr/>
      <dgm:t>
        <a:bodyPr/>
        <a:lstStyle/>
        <a:p>
          <a:endParaRPr lang="bg-BG"/>
        </a:p>
      </dgm:t>
    </dgm:pt>
    <dgm:pt modelId="{DA6862B7-BA3D-4CD9-BC16-45FEC5D7D0BD}">
      <dgm:prSet phldrT="[Текст]"/>
      <dgm:spPr/>
      <dgm:t>
        <a:bodyPr/>
        <a:lstStyle/>
        <a:p>
          <a:r>
            <a:rPr lang="en-US" dirty="0"/>
            <a:t>Automation Library</a:t>
          </a:r>
          <a:endParaRPr lang="bg-BG" dirty="0"/>
        </a:p>
      </dgm:t>
    </dgm:pt>
    <dgm:pt modelId="{013B3451-97AE-4663-88C1-F95B96689DD4}" type="parTrans" cxnId="{A09EA70F-BDBA-4F34-8A87-2442BC2EE1D9}">
      <dgm:prSet/>
      <dgm:spPr/>
      <dgm:t>
        <a:bodyPr/>
        <a:lstStyle/>
        <a:p>
          <a:endParaRPr lang="bg-BG"/>
        </a:p>
      </dgm:t>
    </dgm:pt>
    <dgm:pt modelId="{5BB7A1F6-9005-44D2-AF65-BF1106870196}" type="sibTrans" cxnId="{A09EA70F-BDBA-4F34-8A87-2442BC2EE1D9}">
      <dgm:prSet/>
      <dgm:spPr/>
      <dgm:t>
        <a:bodyPr/>
        <a:lstStyle/>
        <a:p>
          <a:endParaRPr lang="bg-BG"/>
        </a:p>
      </dgm:t>
    </dgm:pt>
    <dgm:pt modelId="{4E40ADB3-2881-41F2-9480-32211A0DBDEF}" type="pres">
      <dgm:prSet presAssocID="{5B7DA078-3374-4155-BD78-745154F6F08F}" presName="outerComposite" presStyleCnt="0">
        <dgm:presLayoutVars>
          <dgm:chMax val="5"/>
          <dgm:dir/>
          <dgm:resizeHandles val="exact"/>
        </dgm:presLayoutVars>
      </dgm:prSet>
      <dgm:spPr/>
    </dgm:pt>
    <dgm:pt modelId="{61739873-D0E8-46FF-A3B4-5C08F026E795}" type="pres">
      <dgm:prSet presAssocID="{5B7DA078-3374-4155-BD78-745154F6F08F}" presName="dummyMaxCanvas" presStyleCnt="0">
        <dgm:presLayoutVars/>
      </dgm:prSet>
      <dgm:spPr/>
    </dgm:pt>
    <dgm:pt modelId="{53E30CEC-129F-46B9-B557-1AAC9427FE12}" type="pres">
      <dgm:prSet presAssocID="{5B7DA078-3374-4155-BD78-745154F6F08F}" presName="ThreeNodes_1" presStyleLbl="node1" presStyleIdx="0" presStyleCnt="3">
        <dgm:presLayoutVars>
          <dgm:bulletEnabled val="1"/>
        </dgm:presLayoutVars>
      </dgm:prSet>
      <dgm:spPr/>
    </dgm:pt>
    <dgm:pt modelId="{B43DE576-EC8F-46A5-B732-06A1CFEEB072}" type="pres">
      <dgm:prSet presAssocID="{5B7DA078-3374-4155-BD78-745154F6F08F}" presName="ThreeNodes_2" presStyleLbl="node1" presStyleIdx="1" presStyleCnt="3">
        <dgm:presLayoutVars>
          <dgm:bulletEnabled val="1"/>
        </dgm:presLayoutVars>
      </dgm:prSet>
      <dgm:spPr/>
    </dgm:pt>
    <dgm:pt modelId="{86AC9E35-2EE7-46FD-B3E9-FB585A20A71B}" type="pres">
      <dgm:prSet presAssocID="{5B7DA078-3374-4155-BD78-745154F6F08F}" presName="ThreeNodes_3" presStyleLbl="node1" presStyleIdx="2" presStyleCnt="3">
        <dgm:presLayoutVars>
          <dgm:bulletEnabled val="1"/>
        </dgm:presLayoutVars>
      </dgm:prSet>
      <dgm:spPr/>
    </dgm:pt>
    <dgm:pt modelId="{C6D9E2F2-E7F6-4109-88B6-F14D87D30E32}" type="pres">
      <dgm:prSet presAssocID="{5B7DA078-3374-4155-BD78-745154F6F08F}" presName="ThreeConn_1-2" presStyleLbl="fgAccFollowNode1" presStyleIdx="0" presStyleCnt="2">
        <dgm:presLayoutVars>
          <dgm:bulletEnabled val="1"/>
        </dgm:presLayoutVars>
      </dgm:prSet>
      <dgm:spPr/>
    </dgm:pt>
    <dgm:pt modelId="{BBDFC9B6-0255-428F-B0FD-5C8C661A8FE6}" type="pres">
      <dgm:prSet presAssocID="{5B7DA078-3374-4155-BD78-745154F6F08F}" presName="ThreeConn_2-3" presStyleLbl="fgAccFollowNode1" presStyleIdx="1" presStyleCnt="2">
        <dgm:presLayoutVars>
          <dgm:bulletEnabled val="1"/>
        </dgm:presLayoutVars>
      </dgm:prSet>
      <dgm:spPr/>
    </dgm:pt>
    <dgm:pt modelId="{69D51A3C-5FC8-449A-BAD7-E6B8A4A7FC3D}" type="pres">
      <dgm:prSet presAssocID="{5B7DA078-3374-4155-BD78-745154F6F08F}" presName="ThreeNodes_1_text" presStyleLbl="node1" presStyleIdx="2" presStyleCnt="3">
        <dgm:presLayoutVars>
          <dgm:bulletEnabled val="1"/>
        </dgm:presLayoutVars>
      </dgm:prSet>
      <dgm:spPr/>
    </dgm:pt>
    <dgm:pt modelId="{B3A35FC5-B0D1-4248-BCD2-04C117BA4C91}" type="pres">
      <dgm:prSet presAssocID="{5B7DA078-3374-4155-BD78-745154F6F08F}" presName="ThreeNodes_2_text" presStyleLbl="node1" presStyleIdx="2" presStyleCnt="3">
        <dgm:presLayoutVars>
          <dgm:bulletEnabled val="1"/>
        </dgm:presLayoutVars>
      </dgm:prSet>
      <dgm:spPr/>
    </dgm:pt>
    <dgm:pt modelId="{BBB8237E-D188-4683-AF3C-6DFFE4B32744}" type="pres">
      <dgm:prSet presAssocID="{5B7DA078-3374-4155-BD78-745154F6F08F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C0989670-282E-4188-939E-88EB319B500E}" type="presOf" srcId="{29D3139B-45A4-4A5B-A335-795842E35D98}" destId="{53E30CEC-129F-46B9-B557-1AAC9427FE12}" srcOrd="0" destOrd="0" presId="urn:microsoft.com/office/officeart/2005/8/layout/vProcess5"/>
    <dgm:cxn modelId="{AC8B36F3-8D56-43EA-A65C-8D767D1E7195}" type="presOf" srcId="{E363A376-E624-437A-A1FD-888F6B1BF6EE}" destId="{B43DE576-EC8F-46A5-B732-06A1CFEEB072}" srcOrd="0" destOrd="0" presId="urn:microsoft.com/office/officeart/2005/8/layout/vProcess5"/>
    <dgm:cxn modelId="{5095D5B4-8DC3-4D47-9AA6-761500D09F79}" type="presOf" srcId="{E363A376-E624-437A-A1FD-888F6B1BF6EE}" destId="{B3A35FC5-B0D1-4248-BCD2-04C117BA4C91}" srcOrd="1" destOrd="0" presId="urn:microsoft.com/office/officeart/2005/8/layout/vProcess5"/>
    <dgm:cxn modelId="{B0106E22-1C0A-40EF-9664-75F247FD3D03}" srcId="{5B7DA078-3374-4155-BD78-745154F6F08F}" destId="{29D3139B-45A4-4A5B-A335-795842E35D98}" srcOrd="0" destOrd="0" parTransId="{2AB07EA2-AF46-4D39-9F51-25421F605D05}" sibTransId="{93301BB9-FBEF-479C-B952-281E180D8963}"/>
    <dgm:cxn modelId="{D57239DC-5363-4F32-B632-B638A62DE708}" type="presOf" srcId="{93301BB9-FBEF-479C-B952-281E180D8963}" destId="{C6D9E2F2-E7F6-4109-88B6-F14D87D30E32}" srcOrd="0" destOrd="0" presId="urn:microsoft.com/office/officeart/2005/8/layout/vProcess5"/>
    <dgm:cxn modelId="{A09EA70F-BDBA-4F34-8A87-2442BC2EE1D9}" srcId="{5B7DA078-3374-4155-BD78-745154F6F08F}" destId="{DA6862B7-BA3D-4CD9-BC16-45FEC5D7D0BD}" srcOrd="2" destOrd="0" parTransId="{013B3451-97AE-4663-88C1-F95B96689DD4}" sibTransId="{5BB7A1F6-9005-44D2-AF65-BF1106870196}"/>
    <dgm:cxn modelId="{6FE07477-2868-4230-B335-9C04EA503312}" type="presOf" srcId="{DA6862B7-BA3D-4CD9-BC16-45FEC5D7D0BD}" destId="{86AC9E35-2EE7-46FD-B3E9-FB585A20A71B}" srcOrd="0" destOrd="0" presId="urn:microsoft.com/office/officeart/2005/8/layout/vProcess5"/>
    <dgm:cxn modelId="{A156A73A-F1F8-4F3A-8A97-86542380AA9E}" type="presOf" srcId="{6E28324B-29A6-415B-B556-1EB2A856DAA3}" destId="{BBDFC9B6-0255-428F-B0FD-5C8C661A8FE6}" srcOrd="0" destOrd="0" presId="urn:microsoft.com/office/officeart/2005/8/layout/vProcess5"/>
    <dgm:cxn modelId="{7AE803D5-F42F-4512-AAED-D6967530693C}" type="presOf" srcId="{5B7DA078-3374-4155-BD78-745154F6F08F}" destId="{4E40ADB3-2881-41F2-9480-32211A0DBDEF}" srcOrd="0" destOrd="0" presId="urn:microsoft.com/office/officeart/2005/8/layout/vProcess5"/>
    <dgm:cxn modelId="{05DBAEEF-648A-4C0B-9DBB-85B7A57E8CC1}" type="presOf" srcId="{29D3139B-45A4-4A5B-A335-795842E35D98}" destId="{69D51A3C-5FC8-449A-BAD7-E6B8A4A7FC3D}" srcOrd="1" destOrd="0" presId="urn:microsoft.com/office/officeart/2005/8/layout/vProcess5"/>
    <dgm:cxn modelId="{E2E462E5-4FE2-41E9-97FA-DD717B94570D}" srcId="{5B7DA078-3374-4155-BD78-745154F6F08F}" destId="{E363A376-E624-437A-A1FD-888F6B1BF6EE}" srcOrd="1" destOrd="0" parTransId="{9B8DCE0F-5DEC-42EA-BF35-4E8D414E271B}" sibTransId="{6E28324B-29A6-415B-B556-1EB2A856DAA3}"/>
    <dgm:cxn modelId="{DE1B3204-2E38-4E64-9322-40D3CB330A07}" type="presOf" srcId="{DA6862B7-BA3D-4CD9-BC16-45FEC5D7D0BD}" destId="{BBB8237E-D188-4683-AF3C-6DFFE4B32744}" srcOrd="1" destOrd="0" presId="urn:microsoft.com/office/officeart/2005/8/layout/vProcess5"/>
    <dgm:cxn modelId="{FE1C7E8D-B920-45AF-8049-E4C4F902825E}" type="presParOf" srcId="{4E40ADB3-2881-41F2-9480-32211A0DBDEF}" destId="{61739873-D0E8-46FF-A3B4-5C08F026E795}" srcOrd="0" destOrd="0" presId="urn:microsoft.com/office/officeart/2005/8/layout/vProcess5"/>
    <dgm:cxn modelId="{50E4C1FA-7FA6-47B9-8654-51002E6815D5}" type="presParOf" srcId="{4E40ADB3-2881-41F2-9480-32211A0DBDEF}" destId="{53E30CEC-129F-46B9-B557-1AAC9427FE12}" srcOrd="1" destOrd="0" presId="urn:microsoft.com/office/officeart/2005/8/layout/vProcess5"/>
    <dgm:cxn modelId="{58F08BCD-3E8D-48CF-9C5A-246BE0C6EACC}" type="presParOf" srcId="{4E40ADB3-2881-41F2-9480-32211A0DBDEF}" destId="{B43DE576-EC8F-46A5-B732-06A1CFEEB072}" srcOrd="2" destOrd="0" presId="urn:microsoft.com/office/officeart/2005/8/layout/vProcess5"/>
    <dgm:cxn modelId="{057356F7-D32E-4CD2-90D2-DDF504F44D9C}" type="presParOf" srcId="{4E40ADB3-2881-41F2-9480-32211A0DBDEF}" destId="{86AC9E35-2EE7-46FD-B3E9-FB585A20A71B}" srcOrd="3" destOrd="0" presId="urn:microsoft.com/office/officeart/2005/8/layout/vProcess5"/>
    <dgm:cxn modelId="{5AA83564-1BA4-4691-B447-54FD58DAA864}" type="presParOf" srcId="{4E40ADB3-2881-41F2-9480-32211A0DBDEF}" destId="{C6D9E2F2-E7F6-4109-88B6-F14D87D30E32}" srcOrd="4" destOrd="0" presId="urn:microsoft.com/office/officeart/2005/8/layout/vProcess5"/>
    <dgm:cxn modelId="{82A354C0-7E3E-4FAA-89E5-0A8AAF895908}" type="presParOf" srcId="{4E40ADB3-2881-41F2-9480-32211A0DBDEF}" destId="{BBDFC9B6-0255-428F-B0FD-5C8C661A8FE6}" srcOrd="5" destOrd="0" presId="urn:microsoft.com/office/officeart/2005/8/layout/vProcess5"/>
    <dgm:cxn modelId="{F83BCBF1-E1D3-4B95-912F-6DA068E59BCB}" type="presParOf" srcId="{4E40ADB3-2881-41F2-9480-32211A0DBDEF}" destId="{69D51A3C-5FC8-449A-BAD7-E6B8A4A7FC3D}" srcOrd="6" destOrd="0" presId="urn:microsoft.com/office/officeart/2005/8/layout/vProcess5"/>
    <dgm:cxn modelId="{4644FB2F-CA3A-4172-80EF-966B60177975}" type="presParOf" srcId="{4E40ADB3-2881-41F2-9480-32211A0DBDEF}" destId="{B3A35FC5-B0D1-4248-BCD2-04C117BA4C91}" srcOrd="7" destOrd="0" presId="urn:microsoft.com/office/officeart/2005/8/layout/vProcess5"/>
    <dgm:cxn modelId="{E8F599EE-080A-4F48-8C21-2C33218D2061}" type="presParOf" srcId="{4E40ADB3-2881-41F2-9480-32211A0DBDEF}" destId="{BBB8237E-D188-4683-AF3C-6DFFE4B32744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E69805B-3A3B-442A-BC21-491182BF7A44}" type="doc">
      <dgm:prSet loTypeId="urn:microsoft.com/office/officeart/2005/8/layout/venn2" loCatId="relationship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bg-BG"/>
        </a:p>
      </dgm:t>
    </dgm:pt>
    <dgm:pt modelId="{FF4FD792-B690-4135-86F4-1B04138DFE29}" type="pres">
      <dgm:prSet presAssocID="{FE69805B-3A3B-442A-BC21-491182BF7A44}" presName="Name0" presStyleCnt="0">
        <dgm:presLayoutVars>
          <dgm:chMax val="7"/>
          <dgm:resizeHandles val="exact"/>
        </dgm:presLayoutVars>
      </dgm:prSet>
      <dgm:spPr/>
    </dgm:pt>
  </dgm:ptLst>
  <dgm:cxnLst>
    <dgm:cxn modelId="{4CA80356-0FA2-405E-91F4-B197AE596EE8}" type="presOf" srcId="{FE69805B-3A3B-442A-BC21-491182BF7A44}" destId="{FF4FD792-B690-4135-86F4-1B04138DFE29}" srcOrd="0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E30CEC-129F-46B9-B557-1AAC9427FE12}">
      <dsp:nvSpPr>
        <dsp:cNvPr id="0" name=""/>
        <dsp:cNvSpPr/>
      </dsp:nvSpPr>
      <dsp:spPr>
        <a:xfrm>
          <a:off x="0" y="0"/>
          <a:ext cx="6076076" cy="7207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Step definition</a:t>
          </a:r>
          <a:endParaRPr lang="bg-BG" sz="3200" kern="1200" dirty="0"/>
        </a:p>
      </dsp:txBody>
      <dsp:txXfrm>
        <a:off x="21110" y="21110"/>
        <a:ext cx="5298347" cy="678513"/>
      </dsp:txXfrm>
    </dsp:sp>
    <dsp:sp modelId="{B43DE576-EC8F-46A5-B732-06A1CFEEB072}">
      <dsp:nvSpPr>
        <dsp:cNvPr id="0" name=""/>
        <dsp:cNvSpPr/>
      </dsp:nvSpPr>
      <dsp:spPr>
        <a:xfrm>
          <a:off x="536124" y="840856"/>
          <a:ext cx="6076076" cy="7207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Support Code</a:t>
          </a:r>
          <a:endParaRPr lang="bg-BG" sz="3200" kern="1200" dirty="0"/>
        </a:p>
      </dsp:txBody>
      <dsp:txXfrm>
        <a:off x="557234" y="861966"/>
        <a:ext cx="5029254" cy="678513"/>
      </dsp:txXfrm>
    </dsp:sp>
    <dsp:sp modelId="{86AC9E35-2EE7-46FD-B3E9-FB585A20A71B}">
      <dsp:nvSpPr>
        <dsp:cNvPr id="0" name=""/>
        <dsp:cNvSpPr/>
      </dsp:nvSpPr>
      <dsp:spPr>
        <a:xfrm>
          <a:off x="1072248" y="1681712"/>
          <a:ext cx="6076076" cy="7207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Automation Library</a:t>
          </a:r>
          <a:endParaRPr lang="bg-BG" sz="3200" kern="1200" dirty="0"/>
        </a:p>
      </dsp:txBody>
      <dsp:txXfrm>
        <a:off x="1093358" y="1702822"/>
        <a:ext cx="5029254" cy="678513"/>
      </dsp:txXfrm>
    </dsp:sp>
    <dsp:sp modelId="{C6D9E2F2-E7F6-4109-88B6-F14D87D30E32}">
      <dsp:nvSpPr>
        <dsp:cNvPr id="0" name=""/>
        <dsp:cNvSpPr/>
      </dsp:nvSpPr>
      <dsp:spPr>
        <a:xfrm>
          <a:off x="5607599" y="546556"/>
          <a:ext cx="468476" cy="46847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200" kern="1200"/>
        </a:p>
      </dsp:txBody>
      <dsp:txXfrm>
        <a:off x="5713006" y="546556"/>
        <a:ext cx="257662" cy="352528"/>
      </dsp:txXfrm>
    </dsp:sp>
    <dsp:sp modelId="{BBDFC9B6-0255-428F-B0FD-5C8C661A8FE6}">
      <dsp:nvSpPr>
        <dsp:cNvPr id="0" name=""/>
        <dsp:cNvSpPr/>
      </dsp:nvSpPr>
      <dsp:spPr>
        <a:xfrm>
          <a:off x="6143723" y="1382607"/>
          <a:ext cx="468476" cy="46847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200" kern="1200"/>
        </a:p>
      </dsp:txBody>
      <dsp:txXfrm>
        <a:off x="6249130" y="1382607"/>
        <a:ext cx="257662" cy="3525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3CF4B2-26EB-474D-A562-0D6EDE919002}" type="datetimeFigureOut">
              <a:rPr lang="en-US" smtClean="0"/>
              <a:t>3/26/2016</a:t>
            </a:fld>
            <a:endParaRPr lang="en-US"/>
          </a:p>
        </p:txBody>
      </p:sp>
      <p:sp>
        <p:nvSpPr>
          <p:cNvPr id="4" name="Контейнер за изображение н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Контейнер за бележ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4405DB-2BC3-4947-BD7A-039B20CCBD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475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/>
              <a:t>Всеки може да пише тестовете.</a:t>
            </a:r>
          </a:p>
          <a:p>
            <a:r>
              <a:rPr lang="bg-BG" dirty="0"/>
              <a:t>Тестовете може</a:t>
            </a:r>
            <a:r>
              <a:rPr lang="bg-BG" baseline="0" dirty="0"/>
              <a:t> да бъдат написана на английски, китайски или който и да е друг език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405DB-2BC3-4947-BD7A-039B20CCBD5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671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Executes plain text functional descriptions as automated tests</a:t>
            </a:r>
          </a:p>
          <a:p>
            <a:r>
              <a:rPr lang="en-US" dirty="0"/>
              <a:t>Supports: Ruby, </a:t>
            </a:r>
            <a:r>
              <a:rPr lang="fr-FR" dirty="0"/>
              <a:t>PHP, Python, .Net, Java, Scala, Groovy etc</a:t>
            </a:r>
          </a:p>
          <a:p>
            <a:endParaRPr lang="en-US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405DB-2BC3-4947-BD7A-039B20CCBD5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492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405DB-2BC3-4947-BD7A-039B20CCBD5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986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Change</a:t>
            </a:r>
            <a:r>
              <a:rPr lang="en-US" baseline="0" dirty="0"/>
              <a:t> </a:t>
            </a:r>
            <a:r>
              <a:rPr lang="en-US" baseline="0" dirty="0" err="1"/>
              <a:t>Xamarin</a:t>
            </a:r>
            <a:r>
              <a:rPr lang="en-US" baseline="0" dirty="0"/>
              <a:t> Test Cloud Agent with ‘App that drives the application under test’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405DB-2BC3-4947-BD7A-039B20CCBD5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987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405DB-2BC3-4947-BD7A-039B20CCBD5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1322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Helpers - This directory holds platform specific shared code that would be used by the page objects. </a:t>
            </a:r>
          </a:p>
          <a:p>
            <a:r>
              <a:rPr lang="en-US" dirty="0"/>
              <a:t>Pages - This directory holds the page object implementations. </a:t>
            </a:r>
          </a:p>
          <a:p>
            <a:r>
              <a:rPr lang="en-US" dirty="0"/>
              <a:t>Support - This directory holds code used by Cucumber.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405DB-2BC3-4947-BD7A-039B20CCBD5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79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279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460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0049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3/26/2016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88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362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978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654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3/26/2016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492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97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751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8649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4152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 на ци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29933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или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1072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8177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959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3/26/2016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375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mailto:Dilyana.Totseva@mentormate.com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8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mailto:Dilyana.Totseva@mentormate.com" TargetMode="Externa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8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098958" y="2404534"/>
            <a:ext cx="8175045" cy="396797"/>
          </a:xfrm>
        </p:spPr>
        <p:txBody>
          <a:bodyPr/>
          <a:lstStyle/>
          <a:p>
            <a:r>
              <a:rPr lang="en-US" dirty="0">
                <a:latin typeface="Trebuchet MS" panose="020B0603020202020204" pitchFamily="34" charset="0"/>
              </a:rPr>
              <a:t>How to turn your Mobile Phone into Fully Automated Super Phone</a:t>
            </a:r>
          </a:p>
        </p:txBody>
      </p:sp>
      <p:pic>
        <p:nvPicPr>
          <p:cNvPr id="14338" name="Picture 2" descr="http://media.gadgetsin.com/2015/02/the_handmade_full_metal_robot_kit_phone_stands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84" y="3297758"/>
            <a:ext cx="3560241" cy="356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Картина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8252" y="5909733"/>
            <a:ext cx="3847735" cy="978238"/>
          </a:xfrm>
          <a:prstGeom prst="rect">
            <a:avLst/>
          </a:prstGeom>
        </p:spPr>
      </p:pic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5604933" y="4262464"/>
            <a:ext cx="3848629" cy="660270"/>
          </a:xfrm>
        </p:spPr>
        <p:txBody>
          <a:bodyPr>
            <a:noAutofit/>
          </a:bodyPr>
          <a:lstStyle/>
          <a:p>
            <a:r>
              <a:rPr lang="en-US" sz="3400" dirty="0">
                <a:solidFill>
                  <a:schemeClr val="tx2"/>
                </a:solidFill>
                <a:latin typeface="Trebuchet MS" panose="020B0603020202020204" pitchFamily="34" charset="0"/>
              </a:rPr>
              <a:t>Dilyana Totseva </a:t>
            </a:r>
          </a:p>
          <a:p>
            <a:r>
              <a:rPr lang="en-US" sz="3400" dirty="0">
                <a:solidFill>
                  <a:schemeClr val="tx2"/>
                </a:solidFill>
                <a:latin typeface="Trebuchet MS" panose="020B0603020202020204" pitchFamily="34" charset="0"/>
              </a:rPr>
              <a:t>and Georgi Ivanov</a:t>
            </a:r>
          </a:p>
        </p:txBody>
      </p:sp>
    </p:spTree>
    <p:extLst>
      <p:ext uri="{BB962C8B-B14F-4D97-AF65-F5344CB8AC3E}">
        <p14:creationId xmlns:p14="http://schemas.microsoft.com/office/powerpoint/2010/main" val="2678743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609601" y="1788056"/>
            <a:ext cx="8596668" cy="4299478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en-US" sz="3200" dirty="0"/>
              <a:t>Behavior Driven Development</a:t>
            </a:r>
          </a:p>
          <a:p>
            <a:pPr>
              <a:buFont typeface="+mj-lt"/>
              <a:buAutoNum type="arabicPeriod"/>
            </a:pPr>
            <a:r>
              <a:rPr lang="en-US" sz="3200" dirty="0"/>
              <a:t>How to automate the testing of Mobile applications with Calabash</a:t>
            </a:r>
          </a:p>
          <a:p>
            <a:pPr>
              <a:buFont typeface="+mj-lt"/>
              <a:buAutoNum type="arabicPeriod"/>
            </a:pPr>
            <a:r>
              <a:rPr lang="en-US" sz="3200" dirty="0"/>
              <a:t>Why Ruby is needed</a:t>
            </a:r>
          </a:p>
          <a:p>
            <a:pPr>
              <a:buFont typeface="+mj-lt"/>
              <a:buAutoNum type="arabicPeriod"/>
            </a:pPr>
            <a:r>
              <a:rPr lang="en-US" sz="3200" dirty="0"/>
              <a:t>Architecture for using the same test for both iOS and Android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3302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017535" y="457640"/>
            <a:ext cx="7696862" cy="211954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Let’s face it, I am Super QA!</a:t>
            </a:r>
            <a:br>
              <a:rPr lang="en-US" dirty="0"/>
            </a:br>
            <a:r>
              <a:rPr lang="en-US" dirty="0"/>
              <a:t>Developers are stressed by me!</a:t>
            </a:r>
            <a:br>
              <a:rPr lang="en-US" dirty="0"/>
            </a:br>
            <a:br>
              <a:rPr lang="en-US" dirty="0"/>
            </a:br>
            <a:r>
              <a:rPr lang="en-US" dirty="0"/>
              <a:t>BUT this …</a:t>
            </a:r>
          </a:p>
        </p:txBody>
      </p:sp>
      <p:sp>
        <p:nvSpPr>
          <p:cNvPr id="7" name="Заглавие 1"/>
          <p:cNvSpPr txBox="1">
            <a:spLocks/>
          </p:cNvSpPr>
          <p:nvPr/>
        </p:nvSpPr>
        <p:spPr>
          <a:xfrm>
            <a:off x="1017535" y="6055778"/>
            <a:ext cx="7696862" cy="73079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/>
              <a:t>… is what I do during deploy!</a:t>
            </a:r>
          </a:p>
        </p:txBody>
      </p:sp>
      <p:pic>
        <p:nvPicPr>
          <p:cNvPr id="3076" name="Picture 4" descr="http://abovethelaw.com/wp-content/uploads/iStock_000031210414_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219" y="2577186"/>
            <a:ext cx="4869656" cy="324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585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лавие 1"/>
          <p:cNvSpPr>
            <a:spLocks noGrp="1"/>
          </p:cNvSpPr>
          <p:nvPr>
            <p:ph type="title"/>
          </p:nvPr>
        </p:nvSpPr>
        <p:spPr>
          <a:xfrm>
            <a:off x="1744513" y="439711"/>
            <a:ext cx="6620259" cy="1320800"/>
          </a:xfrm>
        </p:spPr>
        <p:txBody>
          <a:bodyPr/>
          <a:lstStyle/>
          <a:p>
            <a:pPr algn="ctr"/>
            <a:r>
              <a:rPr lang="en-US" dirty="0"/>
              <a:t>How I want to spent my time during deploy:</a:t>
            </a:r>
          </a:p>
        </p:txBody>
      </p:sp>
      <p:pic>
        <p:nvPicPr>
          <p:cNvPr id="4100" name="Picture 4" descr="http://www.successories.com/blog/wp-content/uploads/2015/03/Office-fu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975" y="1922436"/>
            <a:ext cx="5905500" cy="390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302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86080" y="1239520"/>
            <a:ext cx="9103360" cy="409448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>
              <a:lnSpc>
                <a:spcPct val="200000"/>
              </a:lnSpc>
            </a:pPr>
            <a:r>
              <a:rPr lang="en-US" sz="4400" dirty="0">
                <a:solidFill>
                  <a:schemeClr val="tx2">
                    <a:lumMod val="75000"/>
                  </a:schemeClr>
                </a:solidFill>
              </a:rPr>
              <a:t>GIVEN</a:t>
            </a:r>
            <a:r>
              <a:rPr lang="en-US" sz="4400" dirty="0"/>
              <a:t> I am a Super QA,   </a:t>
            </a:r>
            <a:br>
              <a:rPr lang="en-US" sz="4400" dirty="0"/>
            </a:br>
            <a:r>
              <a:rPr lang="en-US" sz="4400" dirty="0">
                <a:solidFill>
                  <a:schemeClr val="tx2">
                    <a:lumMod val="75000"/>
                  </a:schemeClr>
                </a:solidFill>
              </a:rPr>
              <a:t>WHEN</a:t>
            </a:r>
            <a:r>
              <a:rPr lang="en-US" sz="4400" dirty="0"/>
              <a:t> I write my tests using Calabash  </a:t>
            </a:r>
            <a:br>
              <a:rPr lang="en-US" sz="4400" dirty="0"/>
            </a:br>
            <a:r>
              <a:rPr lang="en-US" sz="4400" dirty="0">
                <a:solidFill>
                  <a:schemeClr val="tx2">
                    <a:lumMod val="75000"/>
                  </a:schemeClr>
                </a:solidFill>
              </a:rPr>
              <a:t>THEN</a:t>
            </a:r>
            <a:r>
              <a:rPr lang="en-US" sz="4400" dirty="0"/>
              <a:t> they never fail</a:t>
            </a:r>
            <a:br>
              <a:rPr lang="en-US" sz="6000" dirty="0"/>
            </a:br>
            <a:endParaRPr lang="en-US" sz="6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05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40080" y="1056640"/>
            <a:ext cx="8199120" cy="2468880"/>
          </a:xfrm>
        </p:spPr>
        <p:txBody>
          <a:bodyPr>
            <a:noAutofit/>
          </a:bodyPr>
          <a:lstStyle/>
          <a:p>
            <a:pPr algn="ctr"/>
            <a:r>
              <a:rPr lang="en-US" sz="4400" dirty="0"/>
              <a:t>Is it that easy?! </a:t>
            </a:r>
            <a:br>
              <a:rPr lang="en-US" sz="4400" dirty="0"/>
            </a:br>
            <a:r>
              <a:rPr lang="en-US" sz="4400" dirty="0"/>
              <a:t>I just write one sentence? </a:t>
            </a:r>
          </a:p>
        </p:txBody>
      </p:sp>
      <p:sp>
        <p:nvSpPr>
          <p:cNvPr id="4" name="Заглавие 1"/>
          <p:cNvSpPr txBox="1">
            <a:spLocks/>
          </p:cNvSpPr>
          <p:nvPr/>
        </p:nvSpPr>
        <p:spPr>
          <a:xfrm>
            <a:off x="2109894" y="3982720"/>
            <a:ext cx="5733626" cy="11379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400" dirty="0"/>
              <a:t>It is almost that easy!</a:t>
            </a:r>
          </a:p>
        </p:txBody>
      </p:sp>
    </p:spTree>
    <p:extLst>
      <p:ext uri="{BB962C8B-B14F-4D97-AF65-F5344CB8AC3E}">
        <p14:creationId xmlns:p14="http://schemas.microsoft.com/office/powerpoint/2010/main" val="2448312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54846" y="330200"/>
            <a:ext cx="7825673" cy="1010328"/>
          </a:xfrm>
        </p:spPr>
        <p:txBody>
          <a:bodyPr>
            <a:normAutofit/>
          </a:bodyPr>
          <a:lstStyle/>
          <a:p>
            <a:r>
              <a:rPr lang="en-US" dirty="0"/>
              <a:t>The Answer – BDD with Calabash</a:t>
            </a: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527461" y="1766007"/>
            <a:ext cx="3795435" cy="56670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/>
              <a:t>Anyone can read and write the tests</a:t>
            </a:r>
          </a:p>
        </p:txBody>
      </p:sp>
      <p:sp>
        <p:nvSpPr>
          <p:cNvPr id="6" name="Контейнер за съдържание 2"/>
          <p:cNvSpPr txBox="1">
            <a:spLocks/>
          </p:cNvSpPr>
          <p:nvPr/>
        </p:nvSpPr>
        <p:spPr>
          <a:xfrm>
            <a:off x="5241113" y="1785884"/>
            <a:ext cx="4110634" cy="56670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The tests are written in natural language, e.g. English, Chinese, etc. </a:t>
            </a:r>
          </a:p>
        </p:txBody>
      </p:sp>
      <p:pic>
        <p:nvPicPr>
          <p:cNvPr id="1036" name="Picture 12" descr="http://blog.reachoutandreadkc.org/wp-content/uploads/2015/02/kids-reading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2332715"/>
            <a:ext cx="3713029" cy="256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u.cs.biu.ac.il/%7Enlp/wp-content/uploads/2013/11/nlp-300x30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280" y="2601149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Контейнер за съдържание 2"/>
          <p:cNvSpPr txBox="1">
            <a:spLocks/>
          </p:cNvSpPr>
          <p:nvPr/>
        </p:nvSpPr>
        <p:spPr>
          <a:xfrm>
            <a:off x="803687" y="4975932"/>
            <a:ext cx="796514" cy="566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US" dirty="0"/>
              <a:t>Jr. QA</a:t>
            </a:r>
          </a:p>
        </p:txBody>
      </p:sp>
      <p:sp>
        <p:nvSpPr>
          <p:cNvPr id="15" name="Контейнер за съдържание 2"/>
          <p:cNvSpPr txBox="1">
            <a:spLocks/>
          </p:cNvSpPr>
          <p:nvPr/>
        </p:nvSpPr>
        <p:spPr>
          <a:xfrm>
            <a:off x="1994311" y="4997057"/>
            <a:ext cx="1158464" cy="6893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US" dirty="0"/>
              <a:t>Business Analyst</a:t>
            </a:r>
          </a:p>
        </p:txBody>
      </p:sp>
      <p:sp>
        <p:nvSpPr>
          <p:cNvPr id="16" name="Контейнер за съдържание 2"/>
          <p:cNvSpPr txBox="1">
            <a:spLocks/>
          </p:cNvSpPr>
          <p:nvPr/>
        </p:nvSpPr>
        <p:spPr>
          <a:xfrm>
            <a:off x="3430242" y="4997057"/>
            <a:ext cx="1170121" cy="56670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US" dirty="0"/>
              <a:t>Product Owner</a:t>
            </a:r>
          </a:p>
        </p:txBody>
      </p:sp>
    </p:spTree>
    <p:extLst>
      <p:ext uri="{BB962C8B-B14F-4D97-AF65-F5344CB8AC3E}">
        <p14:creationId xmlns:p14="http://schemas.microsoft.com/office/powerpoint/2010/main" val="3922878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43467"/>
          </a:xfrm>
        </p:spPr>
        <p:txBody>
          <a:bodyPr>
            <a:normAutofit/>
          </a:bodyPr>
          <a:lstStyle/>
          <a:p>
            <a:r>
              <a:rPr lang="en-US" dirty="0"/>
              <a:t>Calabash for Mobile apps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890249"/>
              </p:ext>
            </p:extLst>
          </p:nvPr>
        </p:nvGraphicFramePr>
        <p:xfrm>
          <a:off x="677333" y="1498599"/>
          <a:ext cx="8043334" cy="4517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73134">
                  <a:extLst>
                    <a:ext uri="{9D8B030D-6E8A-4147-A177-3AD203B41FA5}">
                      <a16:colId xmlns:a16="http://schemas.microsoft.com/office/drawing/2014/main" val="401118419"/>
                    </a:ext>
                  </a:extLst>
                </a:gridCol>
                <a:gridCol w="2870200">
                  <a:extLst>
                    <a:ext uri="{9D8B030D-6E8A-4147-A177-3AD203B41FA5}">
                      <a16:colId xmlns:a16="http://schemas.microsoft.com/office/drawing/2014/main" val="235889652"/>
                    </a:ext>
                  </a:extLst>
                </a:gridCol>
              </a:tblGrid>
              <a:tr h="419947">
                <a:tc>
                  <a:txBody>
                    <a:bodyPr/>
                    <a:lstStyle/>
                    <a:p>
                      <a:r>
                        <a:rPr lang="en-US" sz="2800" dirty="0"/>
                        <a:t>Feature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Support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0043938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r>
                        <a:rPr lang="en-US" dirty="0"/>
                        <a:t>Mobile Applications (Android, iOS, Hybrid)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Supported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5583481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Scripting</a:t>
                      </a:r>
                      <a:r>
                        <a:rPr lang="en-US" baseline="0" dirty="0"/>
                        <a:t> language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Ruby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0892199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Gestures/Assertions/Screenshots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Supported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7123880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Tool Price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Open-Source</a:t>
                      </a:r>
                      <a:r>
                        <a:rPr lang="en-US" baseline="0" dirty="0"/>
                        <a:t> solution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853075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Running</a:t>
                      </a:r>
                      <a:r>
                        <a:rPr lang="en-US" baseline="0" dirty="0"/>
                        <a:t> test in the cloud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/>
                        <a:t>Xamarin</a:t>
                      </a:r>
                      <a:r>
                        <a:rPr lang="en-US" dirty="0"/>
                        <a:t> Test Cloud,</a:t>
                      </a:r>
                      <a:r>
                        <a:rPr lang="en-US" baseline="0" dirty="0"/>
                        <a:t> AWS Device Farm etc.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1873043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r>
                        <a:rPr lang="en-US" dirty="0"/>
                        <a:t>Record and Play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Unsupported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7831457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Product Support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Supported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4819809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Community Support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Supported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7264458"/>
                  </a:ext>
                </a:extLst>
              </a:tr>
              <a:tr h="41994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Predefined steps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Supported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8487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1641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271815" y="699247"/>
            <a:ext cx="10190480" cy="5809129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>
              <a:lnSpc>
                <a:spcPct val="200000"/>
              </a:lnSpc>
            </a:pPr>
            <a:r>
              <a:rPr lang="en-US" sz="4400" dirty="0">
                <a:solidFill>
                  <a:schemeClr val="tx2">
                    <a:lumMod val="75000"/>
                  </a:schemeClr>
                </a:solidFill>
              </a:rPr>
              <a:t>Scenario: I am Super QA</a:t>
            </a:r>
            <a:br>
              <a:rPr lang="en-US" sz="44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4400" dirty="0">
                <a:solidFill>
                  <a:schemeClr val="tx2">
                    <a:lumMod val="75000"/>
                  </a:schemeClr>
                </a:solidFill>
              </a:rPr>
              <a:t>GIVEN</a:t>
            </a:r>
            <a:r>
              <a:rPr lang="en-US" sz="4400" dirty="0"/>
              <a:t> I am a Super QA,   </a:t>
            </a:r>
            <a:br>
              <a:rPr lang="en-US" sz="4400" dirty="0"/>
            </a:br>
            <a:r>
              <a:rPr lang="en-US" sz="4400" dirty="0">
                <a:solidFill>
                  <a:schemeClr val="tx2">
                    <a:lumMod val="75000"/>
                  </a:schemeClr>
                </a:solidFill>
              </a:rPr>
              <a:t>WHEN</a:t>
            </a:r>
            <a:r>
              <a:rPr lang="en-US" sz="4400" dirty="0"/>
              <a:t> I write my tests using Calabash  </a:t>
            </a:r>
            <a:br>
              <a:rPr lang="en-US" sz="4400" dirty="0"/>
            </a:br>
            <a:r>
              <a:rPr lang="en-US" sz="4400" dirty="0">
                <a:solidFill>
                  <a:schemeClr val="tx2">
                    <a:lumMod val="75000"/>
                  </a:schemeClr>
                </a:solidFill>
              </a:rPr>
              <a:t>THEN</a:t>
            </a:r>
            <a:r>
              <a:rPr lang="en-US" sz="4400" dirty="0"/>
              <a:t> they never fail</a:t>
            </a:r>
            <a:br>
              <a:rPr lang="en-US" sz="6000" dirty="0"/>
            </a:br>
            <a:endParaRPr lang="en-US" sz="6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Стрелка наляво 3"/>
          <p:cNvSpPr/>
          <p:nvPr/>
        </p:nvSpPr>
        <p:spPr>
          <a:xfrm>
            <a:off x="5943600" y="2589008"/>
            <a:ext cx="660400" cy="3962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Заглавие 1"/>
          <p:cNvSpPr txBox="1">
            <a:spLocks/>
          </p:cNvSpPr>
          <p:nvPr/>
        </p:nvSpPr>
        <p:spPr>
          <a:xfrm>
            <a:off x="6569710" y="2449308"/>
            <a:ext cx="3995420" cy="7975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>
                <a:solidFill>
                  <a:schemeClr val="tx2">
                    <a:lumMod val="20000"/>
                    <a:lumOff val="80000"/>
                  </a:schemeClr>
                </a:solidFill>
              </a:rPr>
              <a:t>Our environment  </a:t>
            </a:r>
          </a:p>
        </p:txBody>
      </p:sp>
      <p:sp>
        <p:nvSpPr>
          <p:cNvPr id="6" name="Стрелка наляво 5"/>
          <p:cNvSpPr/>
          <p:nvPr/>
        </p:nvSpPr>
        <p:spPr>
          <a:xfrm rot="3055211">
            <a:off x="6075680" y="4476228"/>
            <a:ext cx="660400" cy="3962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лавие 1"/>
          <p:cNvSpPr txBox="1">
            <a:spLocks/>
          </p:cNvSpPr>
          <p:nvPr/>
        </p:nvSpPr>
        <p:spPr>
          <a:xfrm>
            <a:off x="5750560" y="4895328"/>
            <a:ext cx="4732653" cy="7975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>
                <a:solidFill>
                  <a:schemeClr val="tx2">
                    <a:lumMod val="20000"/>
                    <a:lumOff val="80000"/>
                  </a:schemeClr>
                </a:solidFill>
              </a:rPr>
              <a:t>What our user will do</a:t>
            </a:r>
          </a:p>
        </p:txBody>
      </p:sp>
      <p:sp>
        <p:nvSpPr>
          <p:cNvPr id="8" name="Стрелка наляво 7"/>
          <p:cNvSpPr/>
          <p:nvPr/>
        </p:nvSpPr>
        <p:spPr>
          <a:xfrm rot="4252468">
            <a:off x="4412618" y="5380415"/>
            <a:ext cx="393700" cy="3962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Заглавие 1"/>
          <p:cNvSpPr txBox="1">
            <a:spLocks/>
          </p:cNvSpPr>
          <p:nvPr/>
        </p:nvSpPr>
        <p:spPr>
          <a:xfrm>
            <a:off x="2331861" y="5896308"/>
            <a:ext cx="6577330" cy="7975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tx2">
                    <a:lumMod val="20000"/>
                    <a:lumOff val="80000"/>
                  </a:schemeClr>
                </a:solidFill>
              </a:rPr>
              <a:t>What the user should expect</a:t>
            </a: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715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291852" y="152400"/>
            <a:ext cx="8596668" cy="1320800"/>
          </a:xfrm>
        </p:spPr>
        <p:txBody>
          <a:bodyPr/>
          <a:lstStyle/>
          <a:p>
            <a:r>
              <a:rPr lang="en-US" dirty="0"/>
              <a:t>Face of the test – for mobile</a:t>
            </a:r>
          </a:p>
        </p:txBody>
      </p:sp>
      <p:graphicFrame>
        <p:nvGraphicFramePr>
          <p:cNvPr id="4" name="Контейнер за съдържани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3527241"/>
              </p:ext>
            </p:extLst>
          </p:nvPr>
        </p:nvGraphicFramePr>
        <p:xfrm>
          <a:off x="8099709" y="1595718"/>
          <a:ext cx="3948854" cy="4320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Заглавие 1"/>
          <p:cNvSpPr txBox="1">
            <a:spLocks/>
          </p:cNvSpPr>
          <p:nvPr/>
        </p:nvSpPr>
        <p:spPr>
          <a:xfrm>
            <a:off x="291851" y="1044787"/>
            <a:ext cx="7937113" cy="561848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Feature: </a:t>
            </a:r>
            <a:r>
              <a:rPr lang="en-US" sz="8800" dirty="0"/>
              <a:t>Agenda screen</a:t>
            </a:r>
          </a:p>
          <a:p>
            <a:pPr>
              <a:lnSpc>
                <a:spcPct val="170000"/>
              </a:lnSpc>
            </a:pPr>
            <a:r>
              <a:rPr lang="en-US" sz="8800" dirty="0"/>
              <a:t>As a user, When I login into the system,</a:t>
            </a:r>
          </a:p>
          <a:p>
            <a:pPr>
              <a:lnSpc>
                <a:spcPct val="170000"/>
              </a:lnSpc>
            </a:pPr>
            <a:r>
              <a:rPr lang="en-US" sz="8800" dirty="0"/>
              <a:t>Agenda screen should be displayed</a:t>
            </a:r>
          </a:p>
          <a:p>
            <a:pPr>
              <a:lnSpc>
                <a:spcPct val="170000"/>
              </a:lnSpc>
            </a:pPr>
            <a:br>
              <a:rPr lang="en-US" sz="8800" dirty="0"/>
            </a:b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Scenario: </a:t>
            </a:r>
            <a:r>
              <a:rPr lang="en-US" sz="8800" dirty="0"/>
              <a:t>Verify Agenda appears when the user logs in</a:t>
            </a:r>
          </a:p>
          <a:p>
            <a:pPr>
              <a:lnSpc>
                <a:spcPct val="170000"/>
              </a:lnSpc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Given</a:t>
            </a:r>
            <a:r>
              <a:rPr lang="en-US" sz="8800" dirty="0"/>
              <a:t> I am on Log In screen</a:t>
            </a:r>
          </a:p>
          <a:p>
            <a:pPr>
              <a:lnSpc>
                <a:spcPct val="170000"/>
              </a:lnSpc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Then</a:t>
            </a:r>
            <a:r>
              <a:rPr lang="en-US" sz="8800" dirty="0"/>
              <a:t> I enter text 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>
                <a:hlinkClick r:id="rId8"/>
              </a:rPr>
              <a:t>Dilyana.Totseva@mentormate.com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/>
              <a:t> into field with id 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/>
              <a:t>email</a:t>
            </a:r>
            <a:r>
              <a:rPr lang="en-US" sz="8800" dirty="0">
                <a:solidFill>
                  <a:schemeClr val="bg1"/>
                </a:solidFill>
              </a:rPr>
              <a:t>" </a:t>
            </a:r>
          </a:p>
          <a:p>
            <a:pPr>
              <a:lnSpc>
                <a:spcPct val="170000"/>
              </a:lnSpc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Then</a:t>
            </a:r>
            <a:r>
              <a:rPr lang="en-US" sz="8800" dirty="0"/>
              <a:t> I enter text 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/>
              <a:t>P@ssw0rd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/>
              <a:t> into field with id 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/>
              <a:t>password</a:t>
            </a:r>
            <a:r>
              <a:rPr lang="en-US" sz="8800" dirty="0">
                <a:solidFill>
                  <a:schemeClr val="bg1"/>
                </a:solidFill>
              </a:rPr>
              <a:t>" </a:t>
            </a: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And</a:t>
            </a:r>
            <a:r>
              <a:rPr lang="en-US" sz="8800" dirty="0"/>
              <a:t> I press the 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/>
              <a:t>Log In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/>
              <a:t> button</a:t>
            </a:r>
          </a:p>
          <a:p>
            <a:pPr>
              <a:lnSpc>
                <a:spcPct val="170000"/>
              </a:lnSpc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Then</a:t>
            </a:r>
            <a:r>
              <a:rPr lang="en-US" sz="8800" dirty="0"/>
              <a:t> I should see 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/>
              <a:t>Agenda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br>
              <a:rPr lang="en-US" sz="6000" dirty="0"/>
            </a:br>
            <a:endParaRPr lang="en-US" sz="6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59661" y="1063811"/>
            <a:ext cx="3158206" cy="5614588"/>
          </a:xfrm>
          <a:prstGeom prst="rect">
            <a:avLst/>
          </a:prstGeom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363920" y="5916705"/>
            <a:ext cx="1703244" cy="40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9033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Behind the scene?</a:t>
            </a:r>
          </a:p>
        </p:txBody>
      </p:sp>
      <p:graphicFrame>
        <p:nvGraphicFramePr>
          <p:cNvPr id="4" name="Контейнер за съдържани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1029056"/>
              </p:ext>
            </p:extLst>
          </p:nvPr>
        </p:nvGraphicFramePr>
        <p:xfrm>
          <a:off x="677863" y="2160589"/>
          <a:ext cx="7148325" cy="2402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3958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Calabash Android</a:t>
            </a: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199" y="1513710"/>
            <a:ext cx="7967133" cy="5247539"/>
          </a:xfrm>
          <a:prstGeom prst="rect">
            <a:avLst/>
          </a:prstGeom>
        </p:spPr>
      </p:pic>
      <p:pic>
        <p:nvPicPr>
          <p:cNvPr id="10242" name="Picture 2" descr="http://pomagai.com/wp-content/uploads/2016/02/ANDROID-%D1%82%D0%B5%D0%BB%D0%B5%D1%84%D0%BE%D0%BD%D0%B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877" y="262870"/>
            <a:ext cx="1253512" cy="125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44437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Calabash iOS</a:t>
            </a: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99" y="1318154"/>
            <a:ext cx="8195504" cy="5387446"/>
          </a:xfrm>
          <a:prstGeom prst="rect">
            <a:avLst/>
          </a:prstGeom>
        </p:spPr>
      </p:pic>
      <p:pic>
        <p:nvPicPr>
          <p:cNvPr id="11266" name="Picture 2" descr="http://cdn.funkyspacemonkey.com/wp-content/uploads/2011/02/apple_chrome_logo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305" y="90487"/>
            <a:ext cx="1054697" cy="122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2082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53533"/>
          </a:xfrm>
        </p:spPr>
        <p:txBody>
          <a:bodyPr/>
          <a:lstStyle/>
          <a:p>
            <a:r>
              <a:rPr lang="en-US" dirty="0"/>
              <a:t>Install and Run the tests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57098"/>
              </p:ext>
            </p:extLst>
          </p:nvPr>
        </p:nvGraphicFramePr>
        <p:xfrm>
          <a:off x="677334" y="1913466"/>
          <a:ext cx="81280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47920498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12179752"/>
                    </a:ext>
                  </a:extLst>
                </a:gridCol>
              </a:tblGrid>
              <a:tr h="176106">
                <a:tc>
                  <a:txBody>
                    <a:bodyPr/>
                    <a:lstStyle/>
                    <a:p>
                      <a:r>
                        <a:rPr lang="en-US" sz="2400" dirty="0"/>
                        <a:t>Android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iOS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34813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Java Development</a:t>
                      </a:r>
                      <a:r>
                        <a:rPr lang="en-US" sz="2400" baseline="0" dirty="0"/>
                        <a:t> Kit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/>
                        <a:t>XCode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4646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Android</a:t>
                      </a:r>
                      <a:r>
                        <a:rPr lang="en-US" sz="2400" baseline="0" dirty="0"/>
                        <a:t> SDK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iOS Simulator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2892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Ruby &gt;= 2.0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Ruby &gt;= 2.0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60084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calabash-android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calabash-cucumber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1738401"/>
                  </a:ext>
                </a:extLst>
              </a:tr>
            </a:tbl>
          </a:graphicData>
        </a:graphic>
      </p:graphicFrame>
      <p:sp>
        <p:nvSpPr>
          <p:cNvPr id="7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677334" y="1384696"/>
            <a:ext cx="1752599" cy="5072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dirty="0"/>
              <a:t>Install:</a:t>
            </a:r>
          </a:p>
        </p:txBody>
      </p:sp>
      <p:sp>
        <p:nvSpPr>
          <p:cNvPr id="9" name="Контейнер за съдържание 2"/>
          <p:cNvSpPr txBox="1">
            <a:spLocks/>
          </p:cNvSpPr>
          <p:nvPr/>
        </p:nvSpPr>
        <p:spPr>
          <a:xfrm>
            <a:off x="677334" y="4504266"/>
            <a:ext cx="1752599" cy="50720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US" sz="2800" dirty="0"/>
              <a:t>Run: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481363"/>
              </p:ext>
            </p:extLst>
          </p:nvPr>
        </p:nvGraphicFramePr>
        <p:xfrm>
          <a:off x="677334" y="5011472"/>
          <a:ext cx="8128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47920498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12179752"/>
                    </a:ext>
                  </a:extLst>
                </a:gridCol>
              </a:tblGrid>
              <a:tr h="176106">
                <a:tc>
                  <a:txBody>
                    <a:bodyPr/>
                    <a:lstStyle/>
                    <a:p>
                      <a:r>
                        <a:rPr lang="en-US" sz="2400" dirty="0"/>
                        <a:t>Android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iOS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34813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calabash-android run</a:t>
                      </a:r>
                      <a:r>
                        <a:rPr lang="en-US" sz="2400" baseline="0" dirty="0"/>
                        <a:t> &lt;</a:t>
                      </a:r>
                      <a:r>
                        <a:rPr lang="en-US" sz="2400" baseline="0" dirty="0" err="1"/>
                        <a:t>path_to_apk_file</a:t>
                      </a:r>
                      <a:r>
                        <a:rPr lang="en-US" sz="2400" baseline="0" dirty="0"/>
                        <a:t>&gt;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cucumber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4646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05487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Predefined Steps</a:t>
            </a: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232323" y="1510941"/>
            <a:ext cx="3437466" cy="443373"/>
          </a:xfrm>
        </p:spPr>
        <p:txBody>
          <a:bodyPr>
            <a:normAutofit fontScale="92500" lnSpcReduction="10000"/>
          </a:bodyPr>
          <a:lstStyle/>
          <a:p>
            <a:r>
              <a:rPr lang="en-US" sz="2600" dirty="0"/>
              <a:t>Input Steps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6" name="Контейнер за съдържание 2"/>
          <p:cNvSpPr txBox="1">
            <a:spLocks/>
          </p:cNvSpPr>
          <p:nvPr/>
        </p:nvSpPr>
        <p:spPr>
          <a:xfrm>
            <a:off x="877359" y="2400300"/>
            <a:ext cx="3437466" cy="36013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 typeface="Wingdings 3" charset="2"/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10" name="Картина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5137" y="609600"/>
            <a:ext cx="2752725" cy="5153025"/>
          </a:xfrm>
          <a:prstGeom prst="rect">
            <a:avLst/>
          </a:prstGeom>
        </p:spPr>
      </p:pic>
      <p:pic>
        <p:nvPicPr>
          <p:cNvPr id="11" name="Картина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5650" y="1352550"/>
            <a:ext cx="2145075" cy="3638550"/>
          </a:xfrm>
          <a:prstGeom prst="rect">
            <a:avLst/>
          </a:prstGeom>
        </p:spPr>
      </p:pic>
      <p:sp>
        <p:nvSpPr>
          <p:cNvPr id="13" name="Заглавие 1"/>
          <p:cNvSpPr txBox="1">
            <a:spLocks/>
          </p:cNvSpPr>
          <p:nvPr/>
        </p:nvSpPr>
        <p:spPr>
          <a:xfrm>
            <a:off x="232324" y="2514600"/>
            <a:ext cx="6556188" cy="5619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eaLnBrk="0" fontAlgn="base" hangingPunct="0">
              <a:spcAft>
                <a:spcPct val="0"/>
              </a:spcAft>
            </a:pPr>
            <a:r>
              <a:rPr lang="en-US" altLang="en-US" sz="8800" dirty="0">
                <a:solidFill>
                  <a:schemeClr val="bg2">
                    <a:lumMod val="25000"/>
                  </a:schemeClr>
                </a:solidFill>
                <a:latin typeface="Arial Unicode MS"/>
              </a:rPr>
              <a:t>Then</a:t>
            </a:r>
            <a:r>
              <a:rPr lang="en-US" altLang="en-US" sz="8800" dirty="0">
                <a:solidFill>
                  <a:schemeClr val="bg1"/>
                </a:solidFill>
                <a:latin typeface="Arial Unicode MS"/>
              </a:rPr>
              <a:t> I enter "</a:t>
            </a:r>
            <a:r>
              <a:rPr lang="en-US" altLang="en-US" sz="8800" dirty="0" err="1">
                <a:solidFill>
                  <a:schemeClr val="bg1"/>
                </a:solidFill>
                <a:latin typeface="Arial Unicode MS"/>
              </a:rPr>
              <a:t>Dilyana</a:t>
            </a:r>
            <a:r>
              <a:rPr lang="en-US" altLang="en-US" sz="8800" dirty="0">
                <a:solidFill>
                  <a:schemeClr val="bg1"/>
                </a:solidFill>
                <a:latin typeface="Arial Unicode MS"/>
              </a:rPr>
              <a:t>" into input field number “0"</a:t>
            </a:r>
            <a:endParaRPr lang="en-US" altLang="en-US" sz="88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lnSpc>
                <a:spcPct val="170000"/>
              </a:lnSpc>
            </a:pPr>
            <a:br>
              <a:rPr lang="en-US" sz="6000" dirty="0"/>
            </a:br>
            <a:endParaRPr lang="en-US" sz="6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Заглавие 1"/>
          <p:cNvSpPr txBox="1">
            <a:spLocks/>
          </p:cNvSpPr>
          <p:nvPr/>
        </p:nvSpPr>
        <p:spPr>
          <a:xfrm>
            <a:off x="232323" y="3519948"/>
            <a:ext cx="6556189" cy="92392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eaLnBrk="0" fontAlgn="base" hangingPunct="0">
              <a:spcAft>
                <a:spcPct val="0"/>
              </a:spcAft>
            </a:pPr>
            <a:r>
              <a:rPr lang="en-US" altLang="en-US" sz="8800" dirty="0">
                <a:solidFill>
                  <a:schemeClr val="bg2">
                    <a:lumMod val="25000"/>
                  </a:schemeClr>
                </a:solidFill>
                <a:latin typeface="Arial Unicode MS"/>
              </a:rPr>
              <a:t>Then</a:t>
            </a:r>
            <a:r>
              <a:rPr lang="en-US" altLang="en-US" sz="8800" dirty="0">
                <a:latin typeface="Arial Unicode MS"/>
              </a:rPr>
              <a:t> I enter "</a:t>
            </a:r>
            <a:r>
              <a:rPr lang="en-US" altLang="en-US" sz="8800" dirty="0" err="1">
                <a:latin typeface="Arial Unicode MS"/>
              </a:rPr>
              <a:t>Totseva</a:t>
            </a:r>
            <a:r>
              <a:rPr lang="en-US" altLang="en-US" sz="8800" dirty="0">
                <a:latin typeface="Arial Unicode MS"/>
              </a:rPr>
              <a:t>" into input field with id “</a:t>
            </a:r>
            <a:r>
              <a:rPr lang="en-US" altLang="en-US" sz="8800" dirty="0" err="1">
                <a:latin typeface="Arial Unicode MS"/>
              </a:rPr>
              <a:t>last_name</a:t>
            </a:r>
            <a:r>
              <a:rPr lang="en-US" altLang="en-US" sz="8800" dirty="0">
                <a:latin typeface="Arial Unicode MS"/>
              </a:rPr>
              <a:t>"</a:t>
            </a:r>
            <a:endParaRPr lang="en-US" altLang="en-US" sz="8800" dirty="0">
              <a:latin typeface="Arial" panose="020B0604020202020204" pitchFamily="34" charset="0"/>
            </a:endParaRPr>
          </a:p>
          <a:p>
            <a:pPr>
              <a:lnSpc>
                <a:spcPct val="170000"/>
              </a:lnSpc>
            </a:pPr>
            <a:br>
              <a:rPr lang="en-US" sz="6000" dirty="0"/>
            </a:br>
            <a:endParaRPr lang="en-US" sz="6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Заглавие 1"/>
          <p:cNvSpPr txBox="1">
            <a:spLocks/>
          </p:cNvSpPr>
          <p:nvPr/>
        </p:nvSpPr>
        <p:spPr>
          <a:xfrm>
            <a:off x="232323" y="4837470"/>
            <a:ext cx="6556189" cy="4965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eaLnBrk="0" fontAlgn="base" hangingPunct="0">
              <a:spcAft>
                <a:spcPct val="0"/>
              </a:spcAft>
            </a:pPr>
            <a:r>
              <a:rPr lang="en-US" altLang="en-US" sz="8800" dirty="0">
                <a:solidFill>
                  <a:schemeClr val="bg2">
                    <a:lumMod val="25000"/>
                  </a:schemeClr>
                </a:solidFill>
                <a:latin typeface="Arial Unicode MS"/>
              </a:rPr>
              <a:t>Then </a:t>
            </a:r>
            <a:r>
              <a:rPr lang="en-US" altLang="en-US" sz="8800" dirty="0">
                <a:solidFill>
                  <a:schemeClr val="bg1"/>
                </a:solidFill>
                <a:latin typeface="Arial Unicode MS"/>
              </a:rPr>
              <a:t>I clear input field with id "</a:t>
            </a:r>
            <a:r>
              <a:rPr lang="en-US" altLang="en-US" sz="8800" dirty="0" err="1">
                <a:solidFill>
                  <a:schemeClr val="bg1"/>
                </a:solidFill>
                <a:latin typeface="Arial Unicode MS"/>
              </a:rPr>
              <a:t>current_password</a:t>
            </a:r>
            <a:r>
              <a:rPr lang="en-US" altLang="en-US" sz="8800" dirty="0">
                <a:solidFill>
                  <a:schemeClr val="bg1"/>
                </a:solidFill>
                <a:latin typeface="Arial Unicode MS"/>
              </a:rPr>
              <a:t>"</a:t>
            </a:r>
            <a:br>
              <a:rPr lang="en-US" sz="6000" dirty="0">
                <a:solidFill>
                  <a:schemeClr val="bg1"/>
                </a:solidFill>
              </a:rPr>
            </a:br>
            <a:endParaRPr lang="en-US" sz="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6806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2950"/>
          </a:xfrm>
        </p:spPr>
        <p:txBody>
          <a:bodyPr/>
          <a:lstStyle/>
          <a:p>
            <a:r>
              <a:rPr lang="en-US" dirty="0"/>
              <a:t>Predefined Steps (2)</a:t>
            </a:r>
          </a:p>
        </p:txBody>
      </p:sp>
      <p:sp>
        <p:nvSpPr>
          <p:cNvPr id="6" name="Контейнер за съдържание 2"/>
          <p:cNvSpPr txBox="1">
            <a:spLocks/>
          </p:cNvSpPr>
          <p:nvPr/>
        </p:nvSpPr>
        <p:spPr>
          <a:xfrm>
            <a:off x="877359" y="2400300"/>
            <a:ext cx="3437466" cy="36013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 typeface="Wingdings 3" charset="2"/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10" name="Картина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5137" y="609600"/>
            <a:ext cx="2752725" cy="5153025"/>
          </a:xfrm>
          <a:prstGeom prst="rect">
            <a:avLst/>
          </a:prstGeom>
        </p:spPr>
      </p:pic>
      <p:sp>
        <p:nvSpPr>
          <p:cNvPr id="13" name="Заглавие 1"/>
          <p:cNvSpPr txBox="1">
            <a:spLocks/>
          </p:cNvSpPr>
          <p:nvPr/>
        </p:nvSpPr>
        <p:spPr>
          <a:xfrm>
            <a:off x="232324" y="2155261"/>
            <a:ext cx="5530301" cy="5619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Aft>
                <a:spcPct val="0"/>
              </a:spcAft>
            </a:pPr>
            <a:r>
              <a:rPr lang="en-US" altLang="en-US" sz="8800" dirty="0">
                <a:solidFill>
                  <a:schemeClr val="bg2">
                    <a:lumMod val="25000"/>
                  </a:schemeClr>
                </a:solidFill>
                <a:latin typeface="Arial Unicode MS"/>
              </a:rPr>
              <a:t>Then</a:t>
            </a:r>
            <a:r>
              <a:rPr lang="en-US" altLang="en-US" sz="8800" dirty="0">
                <a:solidFill>
                  <a:schemeClr val="bg1"/>
                </a:solidFill>
                <a:latin typeface="Arial Unicode MS"/>
              </a:rPr>
              <a:t> I scroll up / </a:t>
            </a:r>
            <a:r>
              <a:rPr lang="en-US" altLang="en-US" sz="8800" dirty="0">
                <a:solidFill>
                  <a:schemeClr val="bg2">
                    <a:lumMod val="25000"/>
                  </a:schemeClr>
                </a:solidFill>
                <a:latin typeface="Arial Unicode MS"/>
              </a:rPr>
              <a:t>Then</a:t>
            </a:r>
            <a:r>
              <a:rPr lang="en-US" altLang="en-US" sz="8800" dirty="0">
                <a:latin typeface="Arial Unicode MS"/>
              </a:rPr>
              <a:t> I scroll down</a:t>
            </a:r>
            <a:endParaRPr lang="en-US" altLang="en-US" sz="8800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Aft>
                <a:spcPct val="0"/>
              </a:spcAft>
            </a:pPr>
            <a:endParaRPr lang="en-US" altLang="en-US" sz="88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lnSpc>
                <a:spcPct val="170000"/>
              </a:lnSpc>
            </a:pPr>
            <a:br>
              <a:rPr lang="en-US" sz="6000" dirty="0"/>
            </a:br>
            <a:endParaRPr lang="en-US" sz="6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Заглавие 1"/>
          <p:cNvSpPr txBox="1">
            <a:spLocks/>
          </p:cNvSpPr>
          <p:nvPr/>
        </p:nvSpPr>
        <p:spPr>
          <a:xfrm>
            <a:off x="232323" y="2962275"/>
            <a:ext cx="5530302" cy="4965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eaLnBrk="0" fontAlgn="base" hangingPunct="0">
              <a:spcAft>
                <a:spcPct val="0"/>
              </a:spcAft>
            </a:pPr>
            <a:r>
              <a:rPr lang="en-US" altLang="en-US" sz="8800" dirty="0">
                <a:solidFill>
                  <a:schemeClr val="bg2">
                    <a:lumMod val="25000"/>
                  </a:schemeClr>
                </a:solidFill>
                <a:latin typeface="Arial Unicode MS"/>
              </a:rPr>
              <a:t>Then </a:t>
            </a:r>
            <a:r>
              <a:rPr lang="en-US" altLang="en-US" sz="8800" dirty="0">
                <a:solidFill>
                  <a:schemeClr val="bg1"/>
                </a:solidFill>
                <a:latin typeface="Arial Unicode MS"/>
              </a:rPr>
              <a:t>I swipe left / </a:t>
            </a:r>
            <a:r>
              <a:rPr lang="en-US" altLang="en-US" sz="8800" dirty="0">
                <a:solidFill>
                  <a:schemeClr val="bg2">
                    <a:lumMod val="25000"/>
                  </a:schemeClr>
                </a:solidFill>
                <a:latin typeface="Arial Unicode MS"/>
              </a:rPr>
              <a:t>Then </a:t>
            </a:r>
            <a:r>
              <a:rPr lang="en-US" altLang="en-US" sz="8800" dirty="0">
                <a:solidFill>
                  <a:schemeClr val="bg1"/>
                </a:solidFill>
                <a:latin typeface="Arial Unicode MS"/>
              </a:rPr>
              <a:t>I swipe right</a:t>
            </a:r>
            <a:br>
              <a:rPr lang="en-US" sz="6000" dirty="0">
                <a:solidFill>
                  <a:schemeClr val="bg1"/>
                </a:solidFill>
              </a:rPr>
            </a:b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12" name="Контейнер за съдържание 2"/>
          <p:cNvSpPr txBox="1">
            <a:spLocks/>
          </p:cNvSpPr>
          <p:nvPr/>
        </p:nvSpPr>
        <p:spPr>
          <a:xfrm>
            <a:off x="232323" y="1510941"/>
            <a:ext cx="3437466" cy="4433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/>
              <a:t>Gestures</a:t>
            </a:r>
          </a:p>
          <a:p>
            <a:pPr marL="0" indent="0">
              <a:buFont typeface="Wingdings 3" charset="2"/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5" name="Картина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5650" y="1373135"/>
            <a:ext cx="2172496" cy="3625954"/>
          </a:xfrm>
          <a:prstGeom prst="rect">
            <a:avLst/>
          </a:prstGeom>
        </p:spPr>
      </p:pic>
      <p:sp>
        <p:nvSpPr>
          <p:cNvPr id="16" name="Заглавие 1"/>
          <p:cNvSpPr txBox="1">
            <a:spLocks/>
          </p:cNvSpPr>
          <p:nvPr/>
        </p:nvSpPr>
        <p:spPr>
          <a:xfrm>
            <a:off x="232323" y="3711370"/>
            <a:ext cx="5530302" cy="4965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eaLnBrk="0" fontAlgn="base" hangingPunct="0">
              <a:spcAft>
                <a:spcPct val="0"/>
              </a:spcAft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Then</a:t>
            </a:r>
            <a:r>
              <a:rPr lang="en-US" sz="8800" dirty="0">
                <a:solidFill>
                  <a:schemeClr val="bg1"/>
                </a:solidFill>
              </a:rPr>
              <a:t> I select "</a:t>
            </a:r>
            <a:r>
              <a:rPr lang="en-US" sz="8800" dirty="0" err="1">
                <a:solidFill>
                  <a:schemeClr val="bg1"/>
                </a:solidFill>
              </a:rPr>
              <a:t>star_icon</a:t>
            </a:r>
            <a:r>
              <a:rPr lang="en-US" sz="8800" dirty="0">
                <a:solidFill>
                  <a:schemeClr val="bg1"/>
                </a:solidFill>
              </a:rPr>
              <a:t>" from the menu</a:t>
            </a:r>
            <a:br>
              <a:rPr lang="en-US" sz="6000" dirty="0">
                <a:solidFill>
                  <a:schemeClr val="bg1"/>
                </a:solidFill>
              </a:rPr>
            </a:b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17" name="Заглавие 1"/>
          <p:cNvSpPr txBox="1">
            <a:spLocks/>
          </p:cNvSpPr>
          <p:nvPr/>
        </p:nvSpPr>
        <p:spPr>
          <a:xfrm>
            <a:off x="232323" y="4502559"/>
            <a:ext cx="5530302" cy="4965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eaLnBrk="0" fontAlgn="base" hangingPunct="0">
              <a:spcAft>
                <a:spcPct val="0"/>
              </a:spcAft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Then</a:t>
            </a:r>
            <a:r>
              <a:rPr lang="en-US" sz="8800" dirty="0">
                <a:solidFill>
                  <a:schemeClr val="bg1"/>
                </a:solidFill>
              </a:rPr>
              <a:t> I press "My Feed" button</a:t>
            </a:r>
            <a:br>
              <a:rPr lang="en-US" sz="6000" dirty="0">
                <a:solidFill>
                  <a:schemeClr val="bg1"/>
                </a:solidFill>
              </a:rPr>
            </a:br>
            <a:endParaRPr lang="en-US" sz="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2870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2950"/>
          </a:xfrm>
        </p:spPr>
        <p:txBody>
          <a:bodyPr/>
          <a:lstStyle/>
          <a:p>
            <a:r>
              <a:rPr lang="en-US" dirty="0"/>
              <a:t>Predefined Steps (3)</a:t>
            </a:r>
          </a:p>
        </p:txBody>
      </p:sp>
      <p:sp>
        <p:nvSpPr>
          <p:cNvPr id="6" name="Контейнер за съдържание 2"/>
          <p:cNvSpPr txBox="1">
            <a:spLocks/>
          </p:cNvSpPr>
          <p:nvPr/>
        </p:nvSpPr>
        <p:spPr>
          <a:xfrm>
            <a:off x="877359" y="2400300"/>
            <a:ext cx="3437466" cy="36013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  <a:p>
            <a:pPr marL="0" indent="0">
              <a:buFont typeface="Wingdings 3" charset="2"/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10" name="Картина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5137" y="609600"/>
            <a:ext cx="2752725" cy="5153025"/>
          </a:xfrm>
          <a:prstGeom prst="rect">
            <a:avLst/>
          </a:prstGeom>
        </p:spPr>
      </p:pic>
      <p:sp>
        <p:nvSpPr>
          <p:cNvPr id="13" name="Заглавие 1"/>
          <p:cNvSpPr txBox="1">
            <a:spLocks/>
          </p:cNvSpPr>
          <p:nvPr/>
        </p:nvSpPr>
        <p:spPr>
          <a:xfrm>
            <a:off x="232324" y="2155261"/>
            <a:ext cx="5530301" cy="66413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Aft>
                <a:spcPct val="0"/>
              </a:spcAft>
            </a:pPr>
            <a:r>
              <a:rPr lang="en-US" altLang="en-US" sz="8800" dirty="0">
                <a:solidFill>
                  <a:schemeClr val="bg2">
                    <a:lumMod val="25000"/>
                  </a:schemeClr>
                </a:solidFill>
                <a:latin typeface="Arial Unicode MS"/>
              </a:rPr>
              <a:t>Then</a:t>
            </a:r>
            <a:r>
              <a:rPr lang="en-US" altLang="en-US" sz="8800" dirty="0">
                <a:solidFill>
                  <a:schemeClr val="bg1"/>
                </a:solidFill>
                <a:latin typeface="Arial Unicode MS"/>
              </a:rPr>
              <a:t> I take picture/ </a:t>
            </a:r>
            <a:r>
              <a:rPr lang="en-US" altLang="en-US" sz="8800" dirty="0">
                <a:solidFill>
                  <a:schemeClr val="bg2">
                    <a:lumMod val="25000"/>
                  </a:schemeClr>
                </a:solidFill>
                <a:latin typeface="Arial Unicode MS"/>
              </a:rPr>
              <a:t>Then</a:t>
            </a:r>
            <a:r>
              <a:rPr lang="en-US" altLang="en-US" sz="8800" dirty="0">
                <a:solidFill>
                  <a:schemeClr val="bg1"/>
                </a:solidFill>
                <a:latin typeface="Arial Unicode MS"/>
              </a:rPr>
              <a:t> I take a screenshot</a:t>
            </a:r>
            <a:endParaRPr lang="en-US" altLang="en-US" sz="8800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Aft>
                <a:spcPct val="0"/>
              </a:spcAft>
            </a:pPr>
            <a:endParaRPr lang="en-US" altLang="en-US" sz="88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lnSpc>
                <a:spcPct val="170000"/>
              </a:lnSpc>
            </a:pPr>
            <a:br>
              <a:rPr lang="en-US" sz="6000" dirty="0"/>
            </a:br>
            <a:endParaRPr lang="en-US" sz="6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Заглавие 1"/>
          <p:cNvSpPr txBox="1">
            <a:spLocks/>
          </p:cNvSpPr>
          <p:nvPr/>
        </p:nvSpPr>
        <p:spPr>
          <a:xfrm>
            <a:off x="232323" y="2962275"/>
            <a:ext cx="5530302" cy="4965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eaLnBrk="0" fontAlgn="base" hangingPunct="0">
              <a:spcAft>
                <a:spcPct val="0"/>
              </a:spcAft>
            </a:pPr>
            <a:r>
              <a:rPr lang="en-US" altLang="en-US" sz="8800" dirty="0">
                <a:solidFill>
                  <a:schemeClr val="bg2">
                    <a:lumMod val="25000"/>
                  </a:schemeClr>
                </a:solidFill>
                <a:latin typeface="Arial Unicode MS"/>
              </a:rPr>
              <a:t>Then </a:t>
            </a:r>
            <a:r>
              <a:rPr lang="en-US" altLang="en-US" sz="8800" dirty="0">
                <a:solidFill>
                  <a:schemeClr val="bg1"/>
                </a:solidFill>
                <a:latin typeface="Arial Unicode MS"/>
              </a:rPr>
              <a:t>I wait for 5 seconds</a:t>
            </a:r>
            <a:br>
              <a:rPr lang="en-US" sz="6000" dirty="0">
                <a:solidFill>
                  <a:schemeClr val="bg1"/>
                </a:solidFill>
              </a:rPr>
            </a:b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12" name="Контейнер за съдържание 2"/>
          <p:cNvSpPr txBox="1">
            <a:spLocks/>
          </p:cNvSpPr>
          <p:nvPr/>
        </p:nvSpPr>
        <p:spPr>
          <a:xfrm>
            <a:off x="232323" y="1510941"/>
            <a:ext cx="3437466" cy="4433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/>
              <a:t>Screenshots/ Waiting</a:t>
            </a:r>
          </a:p>
          <a:p>
            <a:pPr marL="0" indent="0">
              <a:buFont typeface="Wingdings 3" charset="2"/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16" name="Заглавие 1"/>
          <p:cNvSpPr txBox="1">
            <a:spLocks/>
          </p:cNvSpPr>
          <p:nvPr/>
        </p:nvSpPr>
        <p:spPr>
          <a:xfrm>
            <a:off x="232323" y="3711370"/>
            <a:ext cx="5530302" cy="4965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eaLnBrk="0" fontAlgn="base" hangingPunct="0">
              <a:spcAft>
                <a:spcPct val="0"/>
              </a:spcAft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Then</a:t>
            </a:r>
            <a:r>
              <a:rPr lang="en-US" sz="8800" dirty="0">
                <a:solidFill>
                  <a:schemeClr val="bg1"/>
                </a:solidFill>
              </a:rPr>
              <a:t> I wait for progress</a:t>
            </a:r>
            <a:br>
              <a:rPr lang="en-US" sz="6000" dirty="0">
                <a:solidFill>
                  <a:schemeClr val="bg1"/>
                </a:solidFill>
              </a:rPr>
            </a:br>
            <a:endParaRPr lang="en-US" sz="6000" dirty="0">
              <a:solidFill>
                <a:schemeClr val="bg1"/>
              </a:solidFill>
            </a:endParaRP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224" y="1352550"/>
            <a:ext cx="2139778" cy="3646539"/>
          </a:xfrm>
          <a:prstGeom prst="rect">
            <a:avLst/>
          </a:prstGeom>
        </p:spPr>
      </p:pic>
      <p:sp>
        <p:nvSpPr>
          <p:cNvPr id="14" name="Заглавие 1"/>
          <p:cNvSpPr txBox="1">
            <a:spLocks/>
          </p:cNvSpPr>
          <p:nvPr/>
        </p:nvSpPr>
        <p:spPr>
          <a:xfrm>
            <a:off x="232323" y="4502558"/>
            <a:ext cx="5530302" cy="73619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eaLnBrk="0" fontAlgn="base" hangingPunct="0">
              <a:spcAft>
                <a:spcPct val="0"/>
              </a:spcAft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Then</a:t>
            </a:r>
            <a:r>
              <a:rPr lang="en-US" sz="8800" dirty="0">
                <a:solidFill>
                  <a:schemeClr val="bg1"/>
                </a:solidFill>
              </a:rPr>
              <a:t> I wait up to 20 seconds to see "School Gradebook" </a:t>
            </a:r>
            <a:br>
              <a:rPr lang="en-US" sz="6000" dirty="0">
                <a:solidFill>
                  <a:schemeClr val="bg1"/>
                </a:solidFill>
              </a:rPr>
            </a:br>
            <a:endParaRPr lang="en-US" sz="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170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248834" y="1209675"/>
            <a:ext cx="6875991" cy="4210050"/>
          </a:xfrm>
        </p:spPr>
        <p:txBody>
          <a:bodyPr/>
          <a:lstStyle/>
          <a:p>
            <a:pPr algn="ctr"/>
            <a:r>
              <a:rPr lang="en-US" dirty="0"/>
              <a:t>Sounds easy, right!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What if I want to write </a:t>
            </a:r>
            <a:br>
              <a:rPr lang="en-US" dirty="0"/>
            </a:br>
            <a:r>
              <a:rPr lang="en-US" dirty="0"/>
              <a:t>my own step ?</a:t>
            </a:r>
            <a:br>
              <a:rPr lang="en-US" dirty="0"/>
            </a:br>
            <a:br>
              <a:rPr lang="en-US" dirty="0"/>
            </a:br>
            <a:r>
              <a:rPr lang="en-US" dirty="0"/>
              <a:t>Use Ruby!</a:t>
            </a:r>
          </a:p>
        </p:txBody>
      </p:sp>
    </p:spTree>
    <p:extLst>
      <p:ext uri="{BB962C8B-B14F-4D97-AF65-F5344CB8AC3E}">
        <p14:creationId xmlns:p14="http://schemas.microsoft.com/office/powerpoint/2010/main" val="11867064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18309" y="311398"/>
            <a:ext cx="8596668" cy="1320800"/>
          </a:xfrm>
        </p:spPr>
        <p:txBody>
          <a:bodyPr/>
          <a:lstStyle/>
          <a:p>
            <a:r>
              <a:rPr lang="en-US" dirty="0"/>
              <a:t>Queries</a:t>
            </a:r>
          </a:p>
        </p:txBody>
      </p:sp>
      <p:graphicFrame>
        <p:nvGraphicFramePr>
          <p:cNvPr id="5" name="Контейнер за съдържани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282116"/>
              </p:ext>
            </p:extLst>
          </p:nvPr>
        </p:nvGraphicFramePr>
        <p:xfrm>
          <a:off x="241011" y="3320945"/>
          <a:ext cx="10820566" cy="348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2380">
                  <a:extLst>
                    <a:ext uri="{9D8B030D-6E8A-4147-A177-3AD203B41FA5}">
                      <a16:colId xmlns:a16="http://schemas.microsoft.com/office/drawing/2014/main" val="2192666757"/>
                    </a:ext>
                  </a:extLst>
                </a:gridCol>
                <a:gridCol w="6068186">
                  <a:extLst>
                    <a:ext uri="{9D8B030D-6E8A-4147-A177-3AD203B41FA5}">
                      <a16:colId xmlns:a16="http://schemas.microsoft.com/office/drawing/2014/main" val="4191912194"/>
                    </a:ext>
                  </a:extLst>
                </a:gridCol>
              </a:tblGrid>
              <a:tr h="658480">
                <a:tc>
                  <a:txBody>
                    <a:bodyPr/>
                    <a:lstStyle/>
                    <a:p>
                      <a:r>
                        <a:rPr lang="en-US" sz="2500" dirty="0"/>
                        <a:t>Query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Functionality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1541357"/>
                  </a:ext>
                </a:extLst>
              </a:tr>
              <a:tr h="658480">
                <a:tc>
                  <a:txBody>
                    <a:bodyPr/>
                    <a:lstStyle/>
                    <a:p>
                      <a:r>
                        <a:rPr lang="en-US" sz="2500" dirty="0"/>
                        <a:t>query(</a:t>
                      </a:r>
                      <a:r>
                        <a:rPr lang="en-US" sz="25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"*"</a:t>
                      </a:r>
                      <a:r>
                        <a:rPr lang="en-US" sz="25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Return all elements</a:t>
                      </a:r>
                      <a:endParaRPr lang="en-US" sz="2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4189048"/>
                  </a:ext>
                </a:extLst>
              </a:tr>
              <a:tr h="658480">
                <a:tc>
                  <a:txBody>
                    <a:bodyPr/>
                    <a:lstStyle/>
                    <a:p>
                      <a:r>
                        <a:rPr lang="en-US" sz="2500" dirty="0"/>
                        <a:t>query(</a:t>
                      </a:r>
                      <a:r>
                        <a:rPr lang="en-US" sz="25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</a:t>
                      </a:r>
                      <a:r>
                        <a:rPr lang="en-US" sz="25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* id:'</a:t>
                      </a:r>
                      <a:r>
                        <a:rPr lang="en-US" sz="2500" i="1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element_id</a:t>
                      </a:r>
                      <a:r>
                        <a:rPr lang="en-US" sz="25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 </a:t>
                      </a:r>
                      <a:r>
                        <a:rPr lang="en-US" sz="25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</a:t>
                      </a:r>
                      <a:r>
                        <a:rPr lang="en-US" sz="25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Return all elements with id </a:t>
                      </a:r>
                      <a:r>
                        <a:rPr lang="en-US" sz="25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</a:t>
                      </a:r>
                      <a:r>
                        <a:rPr lang="en-US" sz="2500" i="1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element_id</a:t>
                      </a:r>
                      <a:r>
                        <a:rPr lang="en-US" sz="25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 </a:t>
                      </a:r>
                      <a:endParaRPr lang="en-US" sz="2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9022615"/>
                  </a:ext>
                </a:extLst>
              </a:tr>
              <a:tr h="827615">
                <a:tc>
                  <a:txBody>
                    <a:bodyPr/>
                    <a:lstStyle/>
                    <a:p>
                      <a:r>
                        <a:rPr lang="en-US" sz="2500" dirty="0"/>
                        <a:t>query</a:t>
                      </a:r>
                      <a:r>
                        <a:rPr lang="en-US" sz="25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25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</a:t>
                      </a:r>
                      <a:r>
                        <a:rPr lang="en-US" sz="2500" i="1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android.widget.Button</a:t>
                      </a:r>
                      <a:r>
                        <a:rPr lang="en-US" sz="25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id:'</a:t>
                      </a:r>
                      <a:r>
                        <a:rPr lang="en-US" sz="2500" i="1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button_id</a:t>
                      </a:r>
                      <a:r>
                        <a:rPr lang="en-US" sz="25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'"</a:t>
                      </a:r>
                      <a:r>
                        <a:rPr lang="en-US" sz="25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5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Return all buttons with id </a:t>
                      </a:r>
                      <a:r>
                        <a:rPr lang="en-US" sz="25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</a:t>
                      </a:r>
                      <a:r>
                        <a:rPr lang="en-US" sz="2500" i="1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button_id</a:t>
                      </a:r>
                      <a:r>
                        <a:rPr lang="en-US" sz="25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</a:t>
                      </a:r>
                      <a:endParaRPr lang="en-US" sz="2500" b="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1064719"/>
                  </a:ext>
                </a:extLst>
              </a:tr>
              <a:tr h="658480">
                <a:tc>
                  <a:txBody>
                    <a:bodyPr/>
                    <a:lstStyle/>
                    <a:p>
                      <a:r>
                        <a:rPr lang="en-US" sz="2500" dirty="0"/>
                        <a:t>query</a:t>
                      </a:r>
                      <a:r>
                        <a:rPr lang="en-US" sz="25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25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"* </a:t>
                      </a:r>
                      <a:r>
                        <a:rPr lang="en-US" sz="2500" i="1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text:'Log</a:t>
                      </a:r>
                      <a:r>
                        <a:rPr lang="en-US" sz="25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In</a:t>
                      </a:r>
                      <a:r>
                        <a:rPr lang="en-US" sz="25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'"</a:t>
                      </a:r>
                      <a:r>
                        <a:rPr lang="en-US" sz="25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Return all elements with text </a:t>
                      </a:r>
                      <a:r>
                        <a:rPr lang="en-US" sz="25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'Log In</a:t>
                      </a:r>
                      <a:r>
                        <a:rPr lang="en-US" sz="25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</a:t>
                      </a:r>
                      <a:endParaRPr lang="en-US" sz="2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3350116"/>
                  </a:ext>
                </a:extLst>
              </a:tr>
            </a:tbl>
          </a:graphicData>
        </a:graphic>
      </p:graphicFrame>
      <p:graphicFrame>
        <p:nvGraphicFramePr>
          <p:cNvPr id="4" name="Контейнер за съдържание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5922737"/>
              </p:ext>
            </p:extLst>
          </p:nvPr>
        </p:nvGraphicFramePr>
        <p:xfrm>
          <a:off x="241011" y="1393800"/>
          <a:ext cx="10820566" cy="155346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5174204">
                  <a:extLst>
                    <a:ext uri="{9D8B030D-6E8A-4147-A177-3AD203B41FA5}">
                      <a16:colId xmlns:a16="http://schemas.microsoft.com/office/drawing/2014/main" val="2192666757"/>
                    </a:ext>
                  </a:extLst>
                </a:gridCol>
                <a:gridCol w="5646362">
                  <a:extLst>
                    <a:ext uri="{9D8B030D-6E8A-4147-A177-3AD203B41FA5}">
                      <a16:colId xmlns:a16="http://schemas.microsoft.com/office/drawing/2014/main" val="4191912194"/>
                    </a:ext>
                  </a:extLst>
                </a:gridCol>
              </a:tblGrid>
              <a:tr h="441508">
                <a:tc>
                  <a:txBody>
                    <a:bodyPr/>
                    <a:lstStyle/>
                    <a:p>
                      <a:r>
                        <a:rPr lang="en-US" sz="2500" dirty="0"/>
                        <a:t>calabash-android</a:t>
                      </a:r>
                      <a:r>
                        <a:rPr lang="en-US" sz="2500" baseline="0" dirty="0"/>
                        <a:t> console </a:t>
                      </a:r>
                      <a:r>
                        <a:rPr lang="en-US" sz="2500" baseline="0" dirty="0" err="1"/>
                        <a:t>file.apk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calabash-</a:t>
                      </a:r>
                      <a:r>
                        <a:rPr lang="en-US" sz="2500" dirty="0" err="1"/>
                        <a:t>ios</a:t>
                      </a:r>
                      <a:r>
                        <a:rPr lang="en-US" sz="2500" baseline="0" dirty="0"/>
                        <a:t> console</a:t>
                      </a:r>
                      <a:endParaRPr lang="en-US" sz="2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4189048"/>
                  </a:ext>
                </a:extLst>
              </a:tr>
              <a:tr h="441508">
                <a:tc gridSpan="2">
                  <a:txBody>
                    <a:bodyPr/>
                    <a:lstStyle/>
                    <a:p>
                      <a:pPr algn="ctr"/>
                      <a:r>
                        <a:rPr lang="en-US" sz="2500" dirty="0" err="1"/>
                        <a:t>reinstall_apps</a:t>
                      </a:r>
                      <a:endParaRPr lang="en-US" sz="2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9022615"/>
                  </a:ext>
                </a:extLst>
              </a:tr>
              <a:tr h="608588">
                <a:tc gridSpan="2">
                  <a:txBody>
                    <a:bodyPr/>
                    <a:lstStyle/>
                    <a:p>
                      <a:pPr algn="ctr"/>
                      <a:r>
                        <a:rPr lang="en-US" sz="2500" dirty="0" err="1"/>
                        <a:t>start_test_server_in_background</a:t>
                      </a:r>
                      <a:endParaRPr lang="en-US" sz="2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0"/>
                      <a:endParaRPr lang="en-US" sz="2500" b="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10647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58655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Контейнер за съдържание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0270658"/>
              </p:ext>
            </p:extLst>
          </p:nvPr>
        </p:nvGraphicFramePr>
        <p:xfrm>
          <a:off x="333880" y="1284888"/>
          <a:ext cx="11379200" cy="541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9270">
                  <a:extLst>
                    <a:ext uri="{9D8B030D-6E8A-4147-A177-3AD203B41FA5}">
                      <a16:colId xmlns:a16="http://schemas.microsoft.com/office/drawing/2014/main" val="2192666757"/>
                    </a:ext>
                  </a:extLst>
                </a:gridCol>
                <a:gridCol w="3929930">
                  <a:extLst>
                    <a:ext uri="{9D8B030D-6E8A-4147-A177-3AD203B41FA5}">
                      <a16:colId xmlns:a16="http://schemas.microsoft.com/office/drawing/2014/main" val="4191912194"/>
                    </a:ext>
                  </a:extLst>
                </a:gridCol>
              </a:tblGrid>
              <a:tr h="295608">
                <a:tc>
                  <a:txBody>
                    <a:bodyPr/>
                    <a:lstStyle/>
                    <a:p>
                      <a:r>
                        <a:rPr lang="en-US" sz="2500" dirty="0"/>
                        <a:t>Query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Functionality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1541357"/>
                  </a:ext>
                </a:extLst>
              </a:tr>
              <a:tr h="78449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dirty="0"/>
                        <a:t>query</a:t>
                      </a:r>
                      <a:r>
                        <a:rPr lang="en-US" sz="21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21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</a:t>
                      </a:r>
                      <a:r>
                        <a:rPr lang="en-US" sz="21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android.support.v7.widget.AppCompatButton </a:t>
                      </a:r>
                      <a:r>
                        <a:rPr lang="en-US" sz="2100" i="1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text:'Log</a:t>
                      </a:r>
                      <a:r>
                        <a:rPr lang="en-US" sz="21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In</a:t>
                      </a:r>
                      <a:r>
                        <a:rPr lang="en-US" sz="21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'"</a:t>
                      </a:r>
                      <a:r>
                        <a:rPr lang="en-US" sz="21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Return all buttons </a:t>
                      </a:r>
                      <a:r>
                        <a:rPr lang="en-US" sz="2100" b="0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AppCompatButtons</a:t>
                      </a:r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with text </a:t>
                      </a:r>
                      <a:r>
                        <a:rPr lang="en-US" sz="21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'Log In</a:t>
                      </a:r>
                      <a:r>
                        <a:rPr lang="en-US" sz="21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'</a:t>
                      </a:r>
                      <a:endParaRPr lang="en-US" sz="2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1064719"/>
                  </a:ext>
                </a:extLst>
              </a:tr>
              <a:tr h="78449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dirty="0"/>
                        <a:t>query</a:t>
                      </a:r>
                      <a:r>
                        <a:rPr lang="en-US" sz="21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21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</a:t>
                      </a:r>
                      <a:r>
                        <a:rPr lang="en-US" sz="2100" i="1" dirty="0" err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android.widget.RelativeLayout</a:t>
                      </a:r>
                      <a:r>
                        <a:rPr lang="en-US" sz="21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child android.support.v7.widget.AppCompatTextView {text contains </a:t>
                      </a:r>
                      <a:r>
                        <a:rPr lang="en-US" sz="21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</a:t>
                      </a:r>
                      <a:r>
                        <a:rPr lang="en-US" sz="21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some text</a:t>
                      </a:r>
                      <a:r>
                        <a:rPr lang="en-US" sz="21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</a:t>
                      </a:r>
                      <a:r>
                        <a:rPr lang="en-US" sz="21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}"</a:t>
                      </a:r>
                      <a:r>
                        <a:rPr lang="en-US" sz="2100" i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Return all </a:t>
                      </a:r>
                      <a:r>
                        <a:rPr lang="en-US" sz="2100" b="0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AppCompatTextView</a:t>
                      </a:r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elements that contain text </a:t>
                      </a:r>
                      <a:r>
                        <a:rPr lang="en-US" sz="21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</a:t>
                      </a:r>
                      <a:r>
                        <a:rPr lang="en-US" sz="21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some text</a:t>
                      </a:r>
                      <a:r>
                        <a:rPr lang="en-US" sz="21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</a:t>
                      </a:r>
                      <a:endParaRPr lang="en-US" sz="2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1520547"/>
                  </a:ext>
                </a:extLst>
              </a:tr>
              <a:tr h="54573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dirty="0"/>
                        <a:t>query</a:t>
                      </a:r>
                      <a:r>
                        <a:rPr lang="en-US" sz="2100" i="1" dirty="0">
                          <a:solidFill>
                            <a:schemeClr val="tx2"/>
                          </a:solidFill>
                        </a:rPr>
                        <a:t>(</a:t>
                      </a:r>
                      <a:r>
                        <a:rPr lang="en-US" sz="2100" b="0" i="1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"android.support.v7.widget.AppCompatButton", :text</a:t>
                      </a:r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2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Return text of all </a:t>
                      </a:r>
                      <a:r>
                        <a:rPr lang="en-US" sz="2100" b="0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AppCompatButtons</a:t>
                      </a:r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elements</a:t>
                      </a:r>
                      <a:endParaRPr lang="en-US" sz="2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3350116"/>
                  </a:ext>
                </a:extLst>
              </a:tr>
              <a:tr h="78449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dirty="0"/>
                        <a:t>query</a:t>
                      </a:r>
                      <a:r>
                        <a:rPr lang="en-US" sz="21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21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"</a:t>
                      </a:r>
                      <a:r>
                        <a:rPr lang="en-US" sz="2100" i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android.support.v7.widget.AppCompatButton", :enabled</a:t>
                      </a:r>
                      <a:r>
                        <a:rPr lang="en-US" sz="21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Return state (enabled/disabled) of all </a:t>
                      </a:r>
                      <a:r>
                        <a:rPr lang="en-US" sz="2100" b="0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AppCompatButtons</a:t>
                      </a:r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elements</a:t>
                      </a:r>
                      <a:endParaRPr lang="en-US" sz="2100" b="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0997019"/>
                  </a:ext>
                </a:extLst>
              </a:tr>
              <a:tr h="784497">
                <a:tc>
                  <a:txBody>
                    <a:bodyPr/>
                    <a:lstStyle/>
                    <a:p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query</a:t>
                      </a:r>
                      <a:r>
                        <a:rPr lang="en-US" sz="2100" b="0" i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2100" b="0" i="1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"android.support.v7.widget.Checkbox", :selected</a:t>
                      </a:r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endParaRPr lang="en-US" sz="2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Return status (checked/unchecked) of all Checkbox elements</a:t>
                      </a:r>
                      <a:endParaRPr lang="en-US" sz="2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598552"/>
                  </a:ext>
                </a:extLst>
              </a:tr>
            </a:tbl>
          </a:graphicData>
        </a:graphic>
      </p:graphicFrame>
      <p:sp>
        <p:nvSpPr>
          <p:cNvPr id="5" name="Заглавие 1"/>
          <p:cNvSpPr>
            <a:spLocks noGrp="1"/>
          </p:cNvSpPr>
          <p:nvPr>
            <p:ph type="title"/>
          </p:nvPr>
        </p:nvSpPr>
        <p:spPr>
          <a:xfrm>
            <a:off x="677334" y="423334"/>
            <a:ext cx="8596668" cy="1320800"/>
          </a:xfrm>
        </p:spPr>
        <p:txBody>
          <a:bodyPr/>
          <a:lstStyle/>
          <a:p>
            <a:r>
              <a:rPr lang="en-US" dirty="0"/>
              <a:t>Queries (2)</a:t>
            </a:r>
          </a:p>
        </p:txBody>
      </p:sp>
    </p:spTree>
    <p:extLst>
      <p:ext uri="{BB962C8B-B14F-4D97-AF65-F5344CB8AC3E}">
        <p14:creationId xmlns:p14="http://schemas.microsoft.com/office/powerpoint/2010/main" val="11304793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Ruby </a:t>
            </a:r>
            <a:r>
              <a:rPr lang="en-US" dirty="0" err="1"/>
              <a:t>rulz</a:t>
            </a:r>
            <a:r>
              <a:rPr lang="en-US" dirty="0"/>
              <a:t>!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Заглавие 1"/>
          <p:cNvSpPr txBox="1">
            <a:spLocks/>
          </p:cNvSpPr>
          <p:nvPr/>
        </p:nvSpPr>
        <p:spPr>
          <a:xfrm>
            <a:off x="677334" y="1574543"/>
            <a:ext cx="11039537" cy="24176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/>
              <a:t>When /^I login as </a:t>
            </a:r>
            <a:r>
              <a:rPr lang="en-US" altLang="en-US" sz="3200" dirty="0">
                <a:latin typeface="Arial Unicode MS"/>
              </a:rPr>
              <a:t>"</a:t>
            </a:r>
            <a:r>
              <a:rPr lang="en-US" sz="3000" dirty="0">
                <a:solidFill>
                  <a:srgbClr val="7030A0"/>
                </a:solidFill>
              </a:rPr>
              <a:t>([^\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>
                <a:solidFill>
                  <a:srgbClr val="7030A0"/>
                </a:solidFill>
              </a:rPr>
              <a:t>]*)</a:t>
            </a:r>
            <a:r>
              <a:rPr lang="en-US" altLang="en-US" sz="3200" dirty="0">
                <a:latin typeface="Arial Unicode MS"/>
              </a:rPr>
              <a:t>"</a:t>
            </a:r>
            <a:r>
              <a:rPr lang="en-US" sz="3000" dirty="0"/>
              <a:t>$/ do |username| </a:t>
            </a:r>
          </a:p>
          <a:p>
            <a:r>
              <a:rPr lang="en-US" sz="3000" dirty="0"/>
              <a:t> step %Q[I enter text 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/>
              <a:t>#{username}</a:t>
            </a:r>
            <a:r>
              <a:rPr lang="en-US" altLang="en-US" sz="3200" dirty="0">
                <a:latin typeface="Arial Unicode MS"/>
              </a:rPr>
              <a:t>"</a:t>
            </a:r>
            <a:r>
              <a:rPr lang="en-US" sz="3000" dirty="0"/>
              <a:t> into field with id 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/>
              <a:t>email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/>
              <a:t>]</a:t>
            </a:r>
          </a:p>
          <a:p>
            <a:r>
              <a:rPr lang="en-US" sz="3000" dirty="0"/>
              <a:t> step %Q[I enter text 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 err="1"/>
              <a:t>P@ssword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/>
              <a:t> into field with id 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/>
              <a:t>email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/>
              <a:t>]</a:t>
            </a:r>
          </a:p>
          <a:p>
            <a:r>
              <a:rPr lang="en-US" sz="3000" dirty="0"/>
              <a:t> step %Q[I press the 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/>
              <a:t>Log In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/>
              <a:t> button]</a:t>
            </a:r>
          </a:p>
          <a:p>
            <a:r>
              <a:rPr lang="en-US" sz="3000" dirty="0"/>
              <a:t>end</a:t>
            </a:r>
          </a:p>
        </p:txBody>
      </p:sp>
      <p:sp>
        <p:nvSpPr>
          <p:cNvPr id="6" name="Заглавие 1"/>
          <p:cNvSpPr txBox="1">
            <a:spLocks/>
          </p:cNvSpPr>
          <p:nvPr/>
        </p:nvSpPr>
        <p:spPr>
          <a:xfrm>
            <a:off x="677334" y="4351609"/>
            <a:ext cx="11039537" cy="178672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/>
              <a:t>When /^I fill 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>
                <a:solidFill>
                  <a:srgbClr val="7030A0"/>
                </a:solidFill>
              </a:rPr>
              <a:t>([^\</a:t>
            </a:r>
            <a:r>
              <a:rPr lang="en-US" altLang="en-US" sz="2800" dirty="0">
                <a:latin typeface="Arial Unicode MS"/>
              </a:rPr>
              <a:t> "</a:t>
            </a:r>
            <a:r>
              <a:rPr lang="en-US" sz="3000" dirty="0">
                <a:solidFill>
                  <a:srgbClr val="7030A0"/>
                </a:solidFill>
              </a:rPr>
              <a:t>]*)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/>
              <a:t> field with 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>
                <a:solidFill>
                  <a:srgbClr val="7030A0"/>
                </a:solidFill>
              </a:rPr>
              <a:t>([^\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>
                <a:solidFill>
                  <a:srgbClr val="7030A0"/>
                </a:solidFill>
              </a:rPr>
              <a:t>]*)</a:t>
            </a:r>
            <a:r>
              <a:rPr lang="en-US" altLang="en-US" sz="2800" dirty="0">
                <a:latin typeface="Arial Unicode MS"/>
              </a:rPr>
              <a:t>"</a:t>
            </a:r>
            <a:r>
              <a:rPr lang="en-US" sz="3000" dirty="0"/>
              <a:t>$/ do |field, value|</a:t>
            </a:r>
          </a:p>
          <a:p>
            <a:r>
              <a:rPr lang="en-US" sz="3000" dirty="0"/>
              <a:t> touch("</a:t>
            </a:r>
            <a:r>
              <a:rPr lang="en-US" sz="3000" dirty="0" err="1"/>
              <a:t>android.widget.EditText</a:t>
            </a:r>
            <a:r>
              <a:rPr lang="en-US" sz="3000" dirty="0"/>
              <a:t> id:‘${field}'")</a:t>
            </a:r>
          </a:p>
          <a:p>
            <a:r>
              <a:rPr lang="en-US" sz="3000" dirty="0"/>
              <a:t> </a:t>
            </a:r>
            <a:r>
              <a:rPr lang="en-US" sz="3000" dirty="0" err="1"/>
              <a:t>keyboard_enter_text</a:t>
            </a:r>
            <a:r>
              <a:rPr lang="en-US" sz="3000" dirty="0"/>
              <a:t> "#{value}")</a:t>
            </a:r>
          </a:p>
          <a:p>
            <a:r>
              <a:rPr lang="en-US" sz="3000" dirty="0"/>
              <a:t>end</a:t>
            </a:r>
            <a:endParaRPr lang="en-US" sz="3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162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291852" y="152400"/>
            <a:ext cx="8596668" cy="1320800"/>
          </a:xfrm>
        </p:spPr>
        <p:txBody>
          <a:bodyPr/>
          <a:lstStyle/>
          <a:p>
            <a:r>
              <a:rPr lang="en-US" dirty="0"/>
              <a:t>Ruby in action</a:t>
            </a:r>
          </a:p>
        </p:txBody>
      </p:sp>
      <p:graphicFrame>
        <p:nvGraphicFramePr>
          <p:cNvPr id="4" name="Контейнер за съдържание 3"/>
          <p:cNvGraphicFramePr>
            <a:graphicFrameLocks noGrp="1"/>
          </p:cNvGraphicFramePr>
          <p:nvPr>
            <p:ph idx="1"/>
            <p:extLst/>
          </p:nvPr>
        </p:nvGraphicFramePr>
        <p:xfrm>
          <a:off x="8099709" y="1595718"/>
          <a:ext cx="3948854" cy="4320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Заглавие 1"/>
          <p:cNvSpPr txBox="1">
            <a:spLocks/>
          </p:cNvSpPr>
          <p:nvPr/>
        </p:nvSpPr>
        <p:spPr>
          <a:xfrm>
            <a:off x="291852" y="1730587"/>
            <a:ext cx="7937113" cy="430863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Feature: </a:t>
            </a:r>
            <a:r>
              <a:rPr lang="en-US" sz="8800" dirty="0"/>
              <a:t>Agenda screen</a:t>
            </a:r>
          </a:p>
          <a:p>
            <a:pPr>
              <a:lnSpc>
                <a:spcPct val="170000"/>
              </a:lnSpc>
            </a:pPr>
            <a:r>
              <a:rPr lang="en-US" sz="8800" dirty="0"/>
              <a:t>As a user, When I login into the system,</a:t>
            </a:r>
          </a:p>
          <a:p>
            <a:pPr>
              <a:lnSpc>
                <a:spcPct val="170000"/>
              </a:lnSpc>
            </a:pPr>
            <a:r>
              <a:rPr lang="en-US" sz="8800" dirty="0"/>
              <a:t>Agenda screen should be displayed</a:t>
            </a:r>
          </a:p>
          <a:p>
            <a:pPr>
              <a:lnSpc>
                <a:spcPct val="170000"/>
              </a:lnSpc>
            </a:pPr>
            <a:br>
              <a:rPr lang="en-US" sz="8800" dirty="0"/>
            </a:b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Scenario: </a:t>
            </a:r>
            <a:r>
              <a:rPr lang="en-US" sz="8800" dirty="0"/>
              <a:t>Verify Agenda appears when the user logs in</a:t>
            </a:r>
          </a:p>
          <a:p>
            <a:pPr>
              <a:lnSpc>
                <a:spcPct val="170000"/>
              </a:lnSpc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Given</a:t>
            </a:r>
            <a:r>
              <a:rPr lang="en-US" sz="8800" dirty="0"/>
              <a:t> I am on Log In screen</a:t>
            </a:r>
          </a:p>
          <a:p>
            <a:pPr>
              <a:lnSpc>
                <a:spcPct val="170000"/>
              </a:lnSpc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When</a:t>
            </a:r>
            <a:r>
              <a:rPr lang="en-US" sz="8800" dirty="0"/>
              <a:t> I log in as 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>
                <a:hlinkClick r:id="rId8"/>
              </a:rPr>
              <a:t>Dilyana.Totseva@mentormate.com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/>
              <a:t> </a:t>
            </a:r>
          </a:p>
          <a:p>
            <a:pPr>
              <a:lnSpc>
                <a:spcPct val="170000"/>
              </a:lnSpc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Then</a:t>
            </a:r>
            <a:r>
              <a:rPr lang="en-US" sz="8800" dirty="0"/>
              <a:t> I should see 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r>
              <a:rPr lang="en-US" sz="8800" dirty="0"/>
              <a:t>Agenda</a:t>
            </a:r>
            <a:r>
              <a:rPr lang="en-US" sz="8800" dirty="0">
                <a:solidFill>
                  <a:schemeClr val="bg1"/>
                </a:solidFill>
              </a:rPr>
              <a:t>"</a:t>
            </a:r>
            <a:br>
              <a:rPr lang="en-US" sz="6000" dirty="0"/>
            </a:br>
            <a:endParaRPr lang="en-US" sz="6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59661" y="1063811"/>
            <a:ext cx="3158206" cy="5614588"/>
          </a:xfrm>
          <a:prstGeom prst="rect">
            <a:avLst/>
          </a:prstGeom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363920" y="5916705"/>
            <a:ext cx="1703244" cy="40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53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Track the results</a:t>
            </a: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677334" y="1627189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/>
              <a:t>Each Step has its own result state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Passed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Failed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Skipped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Pending</a:t>
            </a:r>
          </a:p>
        </p:txBody>
      </p:sp>
    </p:spTree>
    <p:extLst>
      <p:ext uri="{BB962C8B-B14F-4D97-AF65-F5344CB8AC3E}">
        <p14:creationId xmlns:p14="http://schemas.microsoft.com/office/powerpoint/2010/main" val="5342138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Ready for Demo?</a:t>
            </a:r>
          </a:p>
        </p:txBody>
      </p:sp>
      <p:pic>
        <p:nvPicPr>
          <p:cNvPr id="5" name="QAChallDemo new 2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1327" y="1354667"/>
            <a:ext cx="9106008" cy="5121736"/>
          </a:xfrm>
        </p:spPr>
      </p:pic>
    </p:spTree>
    <p:extLst>
      <p:ext uri="{BB962C8B-B14F-4D97-AF65-F5344CB8AC3E}">
        <p14:creationId xmlns:p14="http://schemas.microsoft.com/office/powerpoint/2010/main" val="2260525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Cross-platform tests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Контейнер за съдържание 2"/>
          <p:cNvSpPr txBox="1">
            <a:spLocks/>
          </p:cNvSpPr>
          <p:nvPr/>
        </p:nvSpPr>
        <p:spPr>
          <a:xfrm>
            <a:off x="677334" y="1846557"/>
            <a:ext cx="8596668" cy="46252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Page Object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Different classes for each screen for both iOS and Android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Create profiles for iOS and Android in </a:t>
            </a:r>
            <a:r>
              <a:rPr lang="en-US" sz="3600" b="1" i="1" dirty="0" err="1"/>
              <a:t>config</a:t>
            </a:r>
            <a:r>
              <a:rPr lang="en-US" sz="3600" b="1" i="1" dirty="0"/>
              <a:t>/</a:t>
            </a:r>
            <a:r>
              <a:rPr lang="en-US" sz="3600" b="1" i="1" dirty="0" err="1"/>
              <a:t>cucumber.yml</a:t>
            </a:r>
            <a:endParaRPr lang="en-US" sz="3600" b="1" i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Run tests with:</a:t>
            </a:r>
          </a:p>
          <a:p>
            <a:pPr marL="0" indent="0">
              <a:buNone/>
            </a:pPr>
            <a:r>
              <a:rPr lang="en-US" sz="3600" b="1" dirty="0"/>
              <a:t>	</a:t>
            </a:r>
            <a:r>
              <a:rPr lang="en-US" sz="3600" b="1" i="1" dirty="0"/>
              <a:t>calabash-android run –p Android</a:t>
            </a:r>
            <a:r>
              <a:rPr lang="en-US" sz="3600" i="1" dirty="0"/>
              <a:t> 	</a:t>
            </a:r>
            <a:r>
              <a:rPr lang="en-US" sz="3600" b="1" i="1" dirty="0"/>
              <a:t>cucumber –p iOS</a:t>
            </a:r>
            <a:endParaRPr lang="en-US" sz="3600" i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4730" y="707074"/>
            <a:ext cx="3081095" cy="5439726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reflection stA="45000" endPos="0" dist="50800" dir="5400000" sy="-100000" algn="bl" rotWithShape="0"/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8484601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2855571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Thank you!</a:t>
            </a:r>
          </a:p>
        </p:txBody>
      </p:sp>
      <p:sp>
        <p:nvSpPr>
          <p:cNvPr id="3" name="Подзаглавие 2"/>
          <p:cNvSpPr txBox="1">
            <a:spLocks/>
          </p:cNvSpPr>
          <p:nvPr/>
        </p:nvSpPr>
        <p:spPr>
          <a:xfrm>
            <a:off x="800626" y="1930399"/>
            <a:ext cx="11111973" cy="47159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400" b="1" dirty="0">
                <a:solidFill>
                  <a:schemeClr val="tx2"/>
                </a:solidFill>
                <a:latin typeface="Trebuchet MS" panose="020B0603020202020204" pitchFamily="34" charset="0"/>
              </a:rPr>
              <a:t>Dilyana Totseva  </a:t>
            </a:r>
            <a:r>
              <a:rPr lang="en-US" sz="3200" i="1" dirty="0">
                <a:solidFill>
                  <a:schemeClr val="tx2"/>
                </a:solidFill>
                <a:latin typeface="Trebuchet MS" panose="020B0603020202020204" pitchFamily="34" charset="0"/>
              </a:rPr>
              <a:t>QA Lead</a:t>
            </a:r>
          </a:p>
          <a:p>
            <a:pPr marL="0" indent="0">
              <a:buNone/>
            </a:pPr>
            <a:r>
              <a:rPr lang="en-US" sz="3400" dirty="0">
                <a:solidFill>
                  <a:schemeClr val="tx1"/>
                </a:solidFill>
                <a:latin typeface="Trebuchet MS" panose="020B0603020202020204" pitchFamily="34" charset="0"/>
              </a:rPr>
              <a:t>E-mail: dilyana.totseva@mentormate.com</a:t>
            </a:r>
          </a:p>
          <a:p>
            <a:pPr marL="0" indent="0">
              <a:buNone/>
            </a:pPr>
            <a:endParaRPr lang="en-US" sz="3400" dirty="0">
              <a:solidFill>
                <a:schemeClr val="tx2"/>
              </a:solidFill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US" sz="3400" b="1" dirty="0">
                <a:solidFill>
                  <a:schemeClr val="tx2"/>
                </a:solidFill>
                <a:latin typeface="Trebuchet MS" panose="020B0603020202020204" pitchFamily="34" charset="0"/>
              </a:rPr>
              <a:t>Georgi Ivanov    </a:t>
            </a:r>
            <a:r>
              <a:rPr lang="en-US" sz="3200" i="1" dirty="0">
                <a:solidFill>
                  <a:schemeClr val="tx2"/>
                </a:solidFill>
                <a:latin typeface="Trebuchet MS" panose="020B0603020202020204" pitchFamily="34" charset="0"/>
              </a:rPr>
              <a:t>Senior Automation QA</a:t>
            </a:r>
          </a:p>
          <a:p>
            <a:pPr marL="0" indent="0">
              <a:buNone/>
            </a:pPr>
            <a:r>
              <a:rPr lang="en-US" sz="3400" dirty="0">
                <a:solidFill>
                  <a:schemeClr val="tx1"/>
                </a:solidFill>
                <a:latin typeface="Trebuchet MS" panose="020B0603020202020204" pitchFamily="34" charset="0"/>
              </a:rPr>
              <a:t>E-mail: georgi.ivanov@mentormate.com</a:t>
            </a:r>
          </a:p>
        </p:txBody>
      </p:sp>
      <p:pic>
        <p:nvPicPr>
          <p:cNvPr id="5" name="Картина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715" y="5503475"/>
            <a:ext cx="4495238" cy="1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062151"/>
      </p:ext>
    </p:extLst>
  </p:cSld>
  <p:clrMapOvr>
    <a:masterClrMapping/>
  </p:clrMapOvr>
</p:sld>
</file>

<file path=ppt/theme/theme1.xml><?xml version="1.0" encoding="utf-8"?>
<a:theme xmlns:a="http://schemas.openxmlformats.org/drawingml/2006/main" name="Фасети">
  <a:themeElements>
    <a:clrScheme name="Синьо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Фасети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Фасети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9211</TotalTime>
  <Words>830</Words>
  <Application>Microsoft Office PowerPoint</Application>
  <PresentationFormat>Widescreen</PresentationFormat>
  <Paragraphs>185</Paragraphs>
  <Slides>27</Slides>
  <Notes>6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Arial Unicode MS</vt:lpstr>
      <vt:lpstr>Calibri</vt:lpstr>
      <vt:lpstr>Trebuchet MS</vt:lpstr>
      <vt:lpstr>Wingdings 3</vt:lpstr>
      <vt:lpstr>Фасети</vt:lpstr>
      <vt:lpstr>How to turn your Mobile Phone into Fully Automated Super Phone</vt:lpstr>
      <vt:lpstr>Agenda</vt:lpstr>
      <vt:lpstr>Let’s face it, I am Super QA! Developers are stressed by me!  BUT this …</vt:lpstr>
      <vt:lpstr>How I want to spent my time during deploy:</vt:lpstr>
      <vt:lpstr>GIVEN I am a Super QA,    WHEN I write my tests using Calabash   THEN they never fail </vt:lpstr>
      <vt:lpstr>Is it that easy?!  I just write one sentence? </vt:lpstr>
      <vt:lpstr>The Answer – BDD with Calabash</vt:lpstr>
      <vt:lpstr>Calabash for Mobile apps</vt:lpstr>
      <vt:lpstr>Scenario: I am Super QA GIVEN I am a Super QA,    WHEN I write my tests using Calabash   THEN they never fail </vt:lpstr>
      <vt:lpstr>Face of the test – for mobile</vt:lpstr>
      <vt:lpstr>Behind the scene?</vt:lpstr>
      <vt:lpstr>Calabash Android</vt:lpstr>
      <vt:lpstr>Calabash iOS</vt:lpstr>
      <vt:lpstr>Install and Run the tests</vt:lpstr>
      <vt:lpstr>Predefined Steps</vt:lpstr>
      <vt:lpstr>Predefined Steps (2)</vt:lpstr>
      <vt:lpstr>Predefined Steps (3)</vt:lpstr>
      <vt:lpstr>Sounds easy, right!   What if I want to write  my own step ?  Use Ruby!</vt:lpstr>
      <vt:lpstr>Queries</vt:lpstr>
      <vt:lpstr>Queries (2)</vt:lpstr>
      <vt:lpstr>Ruby rulz!</vt:lpstr>
      <vt:lpstr>Ruby in action</vt:lpstr>
      <vt:lpstr>Track the results</vt:lpstr>
      <vt:lpstr>Ready for Demo?</vt:lpstr>
      <vt:lpstr>Cross-platform tests</vt:lpstr>
      <vt:lpstr>Questions?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turn your Mobile Phone into Fully Automated Super Phone</dc:title>
  <dc:creator>Dilyana Totseva</dc:creator>
  <cp:lastModifiedBy>Georgi Ivanov</cp:lastModifiedBy>
  <cp:revision>115</cp:revision>
  <dcterms:created xsi:type="dcterms:W3CDTF">2016-03-09T10:51:03Z</dcterms:created>
  <dcterms:modified xsi:type="dcterms:W3CDTF">2016-03-26T10:55:11Z</dcterms:modified>
</cp:coreProperties>
</file>