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256" r:id="rId2"/>
    <p:sldId id="259" r:id="rId3"/>
    <p:sldId id="313" r:id="rId4"/>
    <p:sldId id="314" r:id="rId5"/>
    <p:sldId id="316" r:id="rId6"/>
    <p:sldId id="317" r:id="rId7"/>
    <p:sldId id="296" r:id="rId8"/>
    <p:sldId id="273" r:id="rId9"/>
    <p:sldId id="279" r:id="rId10"/>
    <p:sldId id="299" r:id="rId11"/>
    <p:sldId id="298" r:id="rId12"/>
    <p:sldId id="303" r:id="rId13"/>
    <p:sldId id="305" r:id="rId14"/>
    <p:sldId id="306" r:id="rId15"/>
    <p:sldId id="304" r:id="rId16"/>
    <p:sldId id="280" r:id="rId17"/>
    <p:sldId id="281" r:id="rId18"/>
    <p:sldId id="285" r:id="rId19"/>
    <p:sldId id="289" r:id="rId20"/>
    <p:sldId id="292" r:id="rId21"/>
    <p:sldId id="294" r:id="rId22"/>
    <p:sldId id="307" r:id="rId23"/>
    <p:sldId id="315" r:id="rId24"/>
    <p:sldId id="295" r:id="rId25"/>
    <p:sldId id="286" r:id="rId26"/>
    <p:sldId id="319" r:id="rId27"/>
    <p:sldId id="320" r:id="rId28"/>
    <p:sldId id="318" r:id="rId29"/>
  </p:sldIdLst>
  <p:sldSz cx="9144000" cy="6858000" type="screen4x3"/>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40337B1-00FD-4E2D-AA1A-F2DF93125CFC}">
          <p14:sldIdLst>
            <p14:sldId id="256"/>
            <p14:sldId id="259"/>
            <p14:sldId id="313"/>
            <p14:sldId id="314"/>
            <p14:sldId id="316"/>
            <p14:sldId id="317"/>
            <p14:sldId id="296"/>
            <p14:sldId id="273"/>
            <p14:sldId id="279"/>
            <p14:sldId id="299"/>
            <p14:sldId id="298"/>
            <p14:sldId id="303"/>
            <p14:sldId id="305"/>
            <p14:sldId id="306"/>
            <p14:sldId id="304"/>
            <p14:sldId id="280"/>
            <p14:sldId id="281"/>
            <p14:sldId id="285"/>
            <p14:sldId id="289"/>
            <p14:sldId id="292"/>
            <p14:sldId id="294"/>
            <p14:sldId id="307"/>
            <p14:sldId id="315"/>
            <p14:sldId id="295"/>
            <p14:sldId id="286"/>
            <p14:sldId id="319"/>
            <p14:sldId id="320"/>
            <p14:sldId id="31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E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31" autoAdjust="0"/>
    <p:restoredTop sz="86381" autoAdjust="0"/>
  </p:normalViewPr>
  <p:slideViewPr>
    <p:cSldViewPr snapToGrid="0" snapToObjects="1" showGuides="1">
      <p:cViewPr varScale="1">
        <p:scale>
          <a:sx n="105" d="100"/>
          <a:sy n="105" d="100"/>
        </p:scale>
        <p:origin x="1584" y="10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105" d="100"/>
          <a:sy n="105" d="100"/>
        </p:scale>
        <p:origin x="346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DF339DD-2CBD-4D72-9376-E34594C28A64}" type="datetimeFigureOut">
              <a:rPr lang="en-US" smtClean="0"/>
              <a:t>3/26/2016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B22DD11-B5BA-4924-B133-5913DDFC7F8B}" type="slidenum">
              <a:rPr lang="en-US" smtClean="0"/>
              <a:t>‹#›</a:t>
            </a:fld>
            <a:endParaRPr lang="en-US"/>
          </a:p>
        </p:txBody>
      </p:sp>
    </p:spTree>
    <p:extLst>
      <p:ext uri="{BB962C8B-B14F-4D97-AF65-F5344CB8AC3E}">
        <p14:creationId xmlns:p14="http://schemas.microsoft.com/office/powerpoint/2010/main" val="3026412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AA772A-22D6-4CA8-B2AB-0F20B6502AB1}" type="datetimeFigureOut">
              <a:rPr lang="en-US" smtClean="0"/>
              <a:t>3/26/2016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A0ECFE-8A2C-4BE3-A256-57A5BA929909}" type="slidenum">
              <a:rPr lang="en-US" smtClean="0"/>
              <a:t>‹#›</a:t>
            </a:fld>
            <a:endParaRPr lang="en-US"/>
          </a:p>
        </p:txBody>
      </p:sp>
    </p:spTree>
    <p:extLst>
      <p:ext uri="{BB962C8B-B14F-4D97-AF65-F5344CB8AC3E}">
        <p14:creationId xmlns:p14="http://schemas.microsoft.com/office/powerpoint/2010/main" val="1607679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Thanks for inviting me, I am honored to be here. I hope you will find my presentation</a:t>
            </a:r>
            <a:r>
              <a:rPr lang="en-US" baseline="0" dirty="0" smtClean="0"/>
              <a:t> </a:t>
            </a:r>
            <a:r>
              <a:rPr lang="en-US" dirty="0" smtClean="0"/>
              <a:t>useful, or at least interesting.</a:t>
            </a:r>
            <a:endParaRPr lang="en-US" baseline="0" dirty="0" smtClean="0"/>
          </a:p>
          <a:p>
            <a:r>
              <a:rPr lang="en-US" baseline="0" dirty="0" smtClean="0"/>
              <a:t>I am going to spend some time introducing the problem. Based on that I will describe how that lead me to Model based testing.</a:t>
            </a:r>
          </a:p>
          <a:p>
            <a:r>
              <a:rPr lang="en-US" baseline="0" dirty="0" smtClean="0"/>
              <a:t>Then I am going to dig into details of Model based testing, and how to integrate that with test automation.</a:t>
            </a:r>
          </a:p>
          <a:p>
            <a:r>
              <a:rPr lang="en-US" baseline="0" dirty="0" smtClean="0"/>
              <a:t>I will also touch on a few related tools to consider, and wrap up with some results.</a:t>
            </a:r>
            <a:endParaRPr lang="en-US" dirty="0"/>
          </a:p>
        </p:txBody>
      </p:sp>
      <p:sp>
        <p:nvSpPr>
          <p:cNvPr id="4" name="Slide Number Placeholder 3"/>
          <p:cNvSpPr>
            <a:spLocks noGrp="1"/>
          </p:cNvSpPr>
          <p:nvPr>
            <p:ph type="sldNum" sz="quarter" idx="10"/>
          </p:nvPr>
        </p:nvSpPr>
        <p:spPr/>
        <p:txBody>
          <a:bodyPr/>
          <a:lstStyle/>
          <a:p>
            <a:fld id="{28A0ECFE-8A2C-4BE3-A256-57A5BA929909}" type="slidenum">
              <a:rPr lang="en-US" smtClean="0"/>
              <a:t>1</a:t>
            </a:fld>
            <a:endParaRPr lang="en-US" dirty="0"/>
          </a:p>
        </p:txBody>
      </p:sp>
    </p:spTree>
    <p:extLst>
      <p:ext uri="{BB962C8B-B14F-4D97-AF65-F5344CB8AC3E}">
        <p14:creationId xmlns:p14="http://schemas.microsoft.com/office/powerpoint/2010/main" val="633026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Numbers in () represents the number of slides on the subject</a:t>
            </a:r>
            <a:endParaRPr lang="en-US" dirty="0"/>
          </a:p>
        </p:txBody>
      </p:sp>
      <p:sp>
        <p:nvSpPr>
          <p:cNvPr id="4" name="Slide Number Placeholder 3"/>
          <p:cNvSpPr>
            <a:spLocks noGrp="1"/>
          </p:cNvSpPr>
          <p:nvPr>
            <p:ph type="sldNum" sz="quarter" idx="10"/>
          </p:nvPr>
        </p:nvSpPr>
        <p:spPr/>
        <p:txBody>
          <a:bodyPr/>
          <a:lstStyle/>
          <a:p>
            <a:fld id="{28A0ECFE-8A2C-4BE3-A256-57A5BA929909}" type="slidenum">
              <a:rPr lang="en-US" smtClean="0"/>
              <a:t>2</a:t>
            </a:fld>
            <a:endParaRPr lang="en-US" dirty="0"/>
          </a:p>
        </p:txBody>
      </p:sp>
    </p:spTree>
    <p:extLst>
      <p:ext uri="{BB962C8B-B14F-4D97-AF65-F5344CB8AC3E}">
        <p14:creationId xmlns:p14="http://schemas.microsoft.com/office/powerpoint/2010/main" val="3116529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milestone delivers</a:t>
            </a:r>
            <a:r>
              <a:rPr lang="en-US" baseline="0" dirty="0" smtClean="0"/>
              <a:t> the software to handle lots of cameras. </a:t>
            </a:r>
          </a:p>
          <a:p>
            <a:r>
              <a:rPr lang="en-US" baseline="0" dirty="0" smtClean="0"/>
              <a:t>Two main parts are the smart client where the operators can see what the cameras deliver, both live and old recordings</a:t>
            </a:r>
            <a:endParaRPr lang="en-US" dirty="0"/>
          </a:p>
        </p:txBody>
      </p:sp>
      <p:sp>
        <p:nvSpPr>
          <p:cNvPr id="4" name="Slide Number Placeholder 3"/>
          <p:cNvSpPr>
            <a:spLocks noGrp="1"/>
          </p:cNvSpPr>
          <p:nvPr>
            <p:ph type="sldNum" sz="quarter" idx="10"/>
          </p:nvPr>
        </p:nvSpPr>
        <p:spPr/>
        <p:txBody>
          <a:bodyPr/>
          <a:lstStyle/>
          <a:p>
            <a:fld id="{28A0ECFE-8A2C-4BE3-A256-57A5BA929909}" type="slidenum">
              <a:rPr lang="en-US" smtClean="0"/>
              <a:t>3</a:t>
            </a:fld>
            <a:endParaRPr lang="en-US" dirty="0"/>
          </a:p>
        </p:txBody>
      </p:sp>
    </p:spTree>
    <p:extLst>
      <p:ext uri="{BB962C8B-B14F-4D97-AF65-F5344CB8AC3E}">
        <p14:creationId xmlns:p14="http://schemas.microsoft.com/office/powerpoint/2010/main" val="4098714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feature we tested was an ability to move a camera from one recording</a:t>
            </a:r>
            <a:r>
              <a:rPr lang="en-US" baseline="0" dirty="0" smtClean="0"/>
              <a:t> server to another.</a:t>
            </a:r>
          </a:p>
          <a:p>
            <a:r>
              <a:rPr lang="en-US" baseline="0" dirty="0" smtClean="0"/>
              <a:t>The settings for the camera must be preserved</a:t>
            </a:r>
          </a:p>
          <a:p>
            <a:r>
              <a:rPr lang="en-US" baseline="0" dirty="0" smtClean="0"/>
              <a:t>Existing recordings must be handled</a:t>
            </a:r>
          </a:p>
          <a:p>
            <a:r>
              <a:rPr lang="en-US" baseline="0" dirty="0" smtClean="0"/>
              <a:t>The impact on operators watching live or old recordings must be minimal</a:t>
            </a:r>
            <a:endParaRPr lang="en-US" dirty="0"/>
          </a:p>
        </p:txBody>
      </p:sp>
      <p:sp>
        <p:nvSpPr>
          <p:cNvPr id="4" name="Slide Number Placeholder 3"/>
          <p:cNvSpPr>
            <a:spLocks noGrp="1"/>
          </p:cNvSpPr>
          <p:nvPr>
            <p:ph type="sldNum" sz="quarter" idx="10"/>
          </p:nvPr>
        </p:nvSpPr>
        <p:spPr/>
        <p:txBody>
          <a:bodyPr/>
          <a:lstStyle/>
          <a:p>
            <a:fld id="{28A0ECFE-8A2C-4BE3-A256-57A5BA929909}" type="slidenum">
              <a:rPr lang="en-US" smtClean="0"/>
              <a:t>4</a:t>
            </a:fld>
            <a:endParaRPr lang="en-US" dirty="0"/>
          </a:p>
        </p:txBody>
      </p:sp>
    </p:spTree>
    <p:extLst>
      <p:ext uri="{BB962C8B-B14F-4D97-AF65-F5344CB8AC3E}">
        <p14:creationId xmlns:p14="http://schemas.microsoft.com/office/powerpoint/2010/main" val="2092044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 of how the live</a:t>
            </a:r>
            <a:r>
              <a:rPr lang="en-US" baseline="0" dirty="0" smtClean="0"/>
              <a:t> view </a:t>
            </a:r>
            <a:r>
              <a:rPr lang="en-US" baseline="0" dirty="0" err="1" smtClean="0"/>
              <a:t>loooks</a:t>
            </a:r>
            <a:endParaRPr lang="en-US" dirty="0"/>
          </a:p>
        </p:txBody>
      </p:sp>
      <p:sp>
        <p:nvSpPr>
          <p:cNvPr id="4" name="Slide Number Placeholder 3"/>
          <p:cNvSpPr>
            <a:spLocks noGrp="1"/>
          </p:cNvSpPr>
          <p:nvPr>
            <p:ph type="sldNum" sz="quarter" idx="10"/>
          </p:nvPr>
        </p:nvSpPr>
        <p:spPr/>
        <p:txBody>
          <a:bodyPr/>
          <a:lstStyle/>
          <a:p>
            <a:fld id="{28A0ECFE-8A2C-4BE3-A256-57A5BA929909}" type="slidenum">
              <a:rPr lang="en-US" smtClean="0"/>
              <a:t>5</a:t>
            </a:fld>
            <a:endParaRPr lang="en-US"/>
          </a:p>
        </p:txBody>
      </p:sp>
    </p:spTree>
    <p:extLst>
      <p:ext uri="{BB962C8B-B14F-4D97-AF65-F5344CB8AC3E}">
        <p14:creationId xmlns:p14="http://schemas.microsoft.com/office/powerpoint/2010/main" val="26793487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 of</a:t>
            </a:r>
            <a:r>
              <a:rPr lang="en-US" baseline="0" dirty="0" smtClean="0"/>
              <a:t> how old recordings are presented. </a:t>
            </a:r>
          </a:p>
          <a:p>
            <a:r>
              <a:rPr lang="en-US" baseline="0" dirty="0" smtClean="0"/>
              <a:t>You can see the timeline and the video from a specific point in time, or you can play recordings</a:t>
            </a:r>
            <a:endParaRPr lang="en-US" dirty="0"/>
          </a:p>
        </p:txBody>
      </p:sp>
      <p:sp>
        <p:nvSpPr>
          <p:cNvPr id="4" name="Slide Number Placeholder 3"/>
          <p:cNvSpPr>
            <a:spLocks noGrp="1"/>
          </p:cNvSpPr>
          <p:nvPr>
            <p:ph type="sldNum" sz="quarter" idx="10"/>
          </p:nvPr>
        </p:nvSpPr>
        <p:spPr/>
        <p:txBody>
          <a:bodyPr/>
          <a:lstStyle/>
          <a:p>
            <a:fld id="{28A0ECFE-8A2C-4BE3-A256-57A5BA929909}" type="slidenum">
              <a:rPr lang="en-US" smtClean="0"/>
              <a:t>6</a:t>
            </a:fld>
            <a:endParaRPr lang="en-US"/>
          </a:p>
        </p:txBody>
      </p:sp>
    </p:spTree>
    <p:extLst>
      <p:ext uri="{BB962C8B-B14F-4D97-AF65-F5344CB8AC3E}">
        <p14:creationId xmlns:p14="http://schemas.microsoft.com/office/powerpoint/2010/main" val="38485871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A0ECFE-8A2C-4BE3-A256-57A5BA929909}" type="slidenum">
              <a:rPr lang="en-US" smtClean="0"/>
              <a:t>7</a:t>
            </a:fld>
            <a:endParaRPr lang="en-US" dirty="0"/>
          </a:p>
        </p:txBody>
      </p:sp>
    </p:spTree>
    <p:extLst>
      <p:ext uri="{BB962C8B-B14F-4D97-AF65-F5344CB8AC3E}">
        <p14:creationId xmlns:p14="http://schemas.microsoft.com/office/powerpoint/2010/main" val="2424086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Lists</a:t>
            </a:r>
            <a:r>
              <a:rPr lang="en-US" baseline="0" dirty="0" smtClean="0"/>
              <a:t> the relevant aspects/components/features</a:t>
            </a:r>
          </a:p>
          <a:p>
            <a:r>
              <a:rPr lang="en-US" baseline="0" dirty="0" smtClean="0"/>
              <a:t>Represent each as a state machine with the relevant states</a:t>
            </a:r>
            <a:endParaRPr lang="en-US" dirty="0" smtClean="0"/>
          </a:p>
          <a:p>
            <a:r>
              <a:rPr lang="en-US" dirty="0" smtClean="0"/>
              <a:t>Figuring this one out can</a:t>
            </a:r>
            <a:r>
              <a:rPr lang="en-US" baseline="0" dirty="0" smtClean="0"/>
              <a:t> take some time, you’re determining and defining the relevant abstraction</a:t>
            </a:r>
            <a:endParaRPr lang="en-US" dirty="0"/>
          </a:p>
        </p:txBody>
      </p:sp>
      <p:sp>
        <p:nvSpPr>
          <p:cNvPr id="4" name="Slide Number Placeholder 3"/>
          <p:cNvSpPr>
            <a:spLocks noGrp="1"/>
          </p:cNvSpPr>
          <p:nvPr>
            <p:ph type="sldNum" sz="quarter" idx="10"/>
          </p:nvPr>
        </p:nvSpPr>
        <p:spPr/>
        <p:txBody>
          <a:bodyPr/>
          <a:lstStyle/>
          <a:p>
            <a:fld id="{28A0ECFE-8A2C-4BE3-A256-57A5BA929909}" type="slidenum">
              <a:rPr lang="en-US" smtClean="0"/>
              <a:t>8</a:t>
            </a:fld>
            <a:endParaRPr lang="en-US" dirty="0"/>
          </a:p>
        </p:txBody>
      </p:sp>
    </p:spTree>
    <p:extLst>
      <p:ext uri="{BB962C8B-B14F-4D97-AF65-F5344CB8AC3E}">
        <p14:creationId xmlns:p14="http://schemas.microsoft.com/office/powerpoint/2010/main" val="41200267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Determining the actions is typically simple</a:t>
            </a:r>
          </a:p>
          <a:p>
            <a:r>
              <a:rPr lang="en-US" dirty="0" smtClean="0"/>
              <a:t>In this case it looks feasible – so lets look deeper</a:t>
            </a:r>
            <a:r>
              <a:rPr lang="en-US" baseline="0" dirty="0" smtClean="0"/>
              <a:t> into model based testing</a:t>
            </a:r>
            <a:endParaRPr lang="en-US" dirty="0"/>
          </a:p>
        </p:txBody>
      </p:sp>
      <p:sp>
        <p:nvSpPr>
          <p:cNvPr id="4" name="Slide Number Placeholder 3"/>
          <p:cNvSpPr>
            <a:spLocks noGrp="1"/>
          </p:cNvSpPr>
          <p:nvPr>
            <p:ph type="sldNum" sz="quarter" idx="10"/>
          </p:nvPr>
        </p:nvSpPr>
        <p:spPr/>
        <p:txBody>
          <a:bodyPr/>
          <a:lstStyle/>
          <a:p>
            <a:fld id="{28A0ECFE-8A2C-4BE3-A256-57A5BA929909}" type="slidenum">
              <a:rPr lang="en-US" smtClean="0"/>
              <a:t>9</a:t>
            </a:fld>
            <a:endParaRPr lang="en-US" dirty="0"/>
          </a:p>
        </p:txBody>
      </p:sp>
    </p:spTree>
    <p:extLst>
      <p:ext uri="{BB962C8B-B14F-4D97-AF65-F5344CB8AC3E}">
        <p14:creationId xmlns:p14="http://schemas.microsoft.com/office/powerpoint/2010/main" val="10335637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a:t>
            </a:r>
            <a:r>
              <a:rPr lang="en-US" baseline="0" dirty="0" smtClean="0"/>
              <a:t> basic flow of a typical models based testing setup, using NModel as an example</a:t>
            </a:r>
          </a:p>
          <a:p>
            <a:r>
              <a:rPr lang="en-US" baseline="0" dirty="0" smtClean="0"/>
              <a:t>Let us look deeper into the components</a:t>
            </a:r>
            <a:endParaRPr lang="en-US" dirty="0"/>
          </a:p>
        </p:txBody>
      </p:sp>
      <p:sp>
        <p:nvSpPr>
          <p:cNvPr id="4" name="Slide Number Placeholder 3"/>
          <p:cNvSpPr>
            <a:spLocks noGrp="1"/>
          </p:cNvSpPr>
          <p:nvPr>
            <p:ph type="sldNum" sz="quarter" idx="10"/>
          </p:nvPr>
        </p:nvSpPr>
        <p:spPr/>
        <p:txBody>
          <a:bodyPr/>
          <a:lstStyle/>
          <a:p>
            <a:fld id="{28A0ECFE-8A2C-4BE3-A256-57A5BA929909}" type="slidenum">
              <a:rPr lang="en-US" smtClean="0"/>
              <a:t>10</a:t>
            </a:fld>
            <a:endParaRPr lang="en-US" dirty="0"/>
          </a:p>
        </p:txBody>
      </p:sp>
    </p:spTree>
    <p:extLst>
      <p:ext uri="{BB962C8B-B14F-4D97-AF65-F5344CB8AC3E}">
        <p14:creationId xmlns:p14="http://schemas.microsoft.com/office/powerpoint/2010/main" val="1023425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A0ECFE-8A2C-4BE3-A256-57A5BA929909}" type="slidenum">
              <a:rPr lang="en-US" smtClean="0"/>
              <a:t>11</a:t>
            </a:fld>
            <a:endParaRPr lang="en-US" dirty="0"/>
          </a:p>
        </p:txBody>
      </p:sp>
    </p:spTree>
    <p:extLst>
      <p:ext uri="{BB962C8B-B14F-4D97-AF65-F5344CB8AC3E}">
        <p14:creationId xmlns:p14="http://schemas.microsoft.com/office/powerpoint/2010/main" val="6086639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a:t>
            </a:r>
            <a:r>
              <a:rPr lang="en-US" baseline="0" dirty="0" smtClean="0"/>
              <a:t> enum for each of the state machines, each containing all the states of the state machine</a:t>
            </a:r>
          </a:p>
          <a:p>
            <a:r>
              <a:rPr lang="en-US" baseline="0" dirty="0" smtClean="0"/>
              <a:t>An object storing the current state of the state machine</a:t>
            </a:r>
          </a:p>
          <a:p>
            <a:r>
              <a:rPr lang="en-US" baseline="0" dirty="0" smtClean="0"/>
              <a:t>A coupling tying an action to a change of state</a:t>
            </a:r>
          </a:p>
          <a:p>
            <a:r>
              <a:rPr lang="en-US" baseline="0" dirty="0" smtClean="0"/>
              <a:t>A condition that has to be fulfilled for the action to be done</a:t>
            </a:r>
            <a:endParaRPr lang="en-US" dirty="0"/>
          </a:p>
        </p:txBody>
      </p:sp>
      <p:sp>
        <p:nvSpPr>
          <p:cNvPr id="4" name="Slide Number Placeholder 3"/>
          <p:cNvSpPr>
            <a:spLocks noGrp="1"/>
          </p:cNvSpPr>
          <p:nvPr>
            <p:ph type="sldNum" sz="quarter" idx="10"/>
          </p:nvPr>
        </p:nvSpPr>
        <p:spPr/>
        <p:txBody>
          <a:bodyPr/>
          <a:lstStyle/>
          <a:p>
            <a:fld id="{28A0ECFE-8A2C-4BE3-A256-57A5BA929909}" type="slidenum">
              <a:rPr lang="en-US" smtClean="0"/>
              <a:t>12</a:t>
            </a:fld>
            <a:endParaRPr lang="en-US" dirty="0"/>
          </a:p>
        </p:txBody>
      </p:sp>
    </p:spTree>
    <p:extLst>
      <p:ext uri="{BB962C8B-B14F-4D97-AF65-F5344CB8AC3E}">
        <p14:creationId xmlns:p14="http://schemas.microsoft.com/office/powerpoint/2010/main" val="28449252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Simple command line tool</a:t>
            </a:r>
          </a:p>
          <a:p>
            <a:r>
              <a:rPr lang="en-US" dirty="0" smtClean="0"/>
              <a:t>Old fashioned</a:t>
            </a:r>
            <a:r>
              <a:rPr lang="en-US" baseline="0" dirty="0" smtClean="0"/>
              <a:t> I know, but it works</a:t>
            </a:r>
          </a:p>
          <a:p>
            <a:r>
              <a:rPr lang="en-US" baseline="0" dirty="0" smtClean="0"/>
              <a:t>I have only used the three upper outputs</a:t>
            </a:r>
          </a:p>
          <a:p>
            <a:r>
              <a:rPr lang="en-US" baseline="0" dirty="0" smtClean="0"/>
              <a:t>The 384 is a considerable reduction from the 504 transitions that would have been possible had there not been restrictions on when an action will shift states</a:t>
            </a:r>
          </a:p>
          <a:p>
            <a:r>
              <a:rPr lang="en-US" baseline="0" dirty="0" smtClean="0"/>
              <a:t>{Simply stated dead states are states from which no action will get you out, and unsafe states are states that you cannot get into. Getting the tool to find those requires additional modelling}</a:t>
            </a:r>
            <a:endParaRPr lang="en-US" dirty="0"/>
          </a:p>
        </p:txBody>
      </p:sp>
      <p:sp>
        <p:nvSpPr>
          <p:cNvPr id="4" name="Slide Number Placeholder 3"/>
          <p:cNvSpPr>
            <a:spLocks noGrp="1"/>
          </p:cNvSpPr>
          <p:nvPr>
            <p:ph type="sldNum" sz="quarter" idx="10"/>
          </p:nvPr>
        </p:nvSpPr>
        <p:spPr/>
        <p:txBody>
          <a:bodyPr/>
          <a:lstStyle/>
          <a:p>
            <a:fld id="{28A0ECFE-8A2C-4BE3-A256-57A5BA929909}" type="slidenum">
              <a:rPr lang="en-US" smtClean="0"/>
              <a:t>13</a:t>
            </a:fld>
            <a:endParaRPr lang="en-US" dirty="0"/>
          </a:p>
        </p:txBody>
      </p:sp>
    </p:spTree>
    <p:extLst>
      <p:ext uri="{BB962C8B-B14F-4D97-AF65-F5344CB8AC3E}">
        <p14:creationId xmlns:p14="http://schemas.microsoft.com/office/powerpoint/2010/main" val="3482808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useful when</a:t>
            </a:r>
            <a:r>
              <a:rPr lang="en-US" baseline="0" dirty="0" smtClean="0"/>
              <a:t> you want to see the test cases that are generated and the details of what they do</a:t>
            </a:r>
          </a:p>
        </p:txBody>
      </p:sp>
      <p:sp>
        <p:nvSpPr>
          <p:cNvPr id="4" name="Slide Number Placeholder 3"/>
          <p:cNvSpPr>
            <a:spLocks noGrp="1"/>
          </p:cNvSpPr>
          <p:nvPr>
            <p:ph type="sldNum" sz="quarter" idx="10"/>
          </p:nvPr>
        </p:nvSpPr>
        <p:spPr/>
        <p:txBody>
          <a:bodyPr/>
          <a:lstStyle/>
          <a:p>
            <a:fld id="{28A0ECFE-8A2C-4BE3-A256-57A5BA929909}" type="slidenum">
              <a:rPr lang="en-US" smtClean="0"/>
              <a:t>14</a:t>
            </a:fld>
            <a:endParaRPr lang="en-US" dirty="0"/>
          </a:p>
        </p:txBody>
      </p:sp>
    </p:spTree>
    <p:extLst>
      <p:ext uri="{BB962C8B-B14F-4D97-AF65-F5344CB8AC3E}">
        <p14:creationId xmlns:p14="http://schemas.microsoft.com/office/powerpoint/2010/main" val="42911572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illustrate what the test cases do</a:t>
            </a:r>
            <a:endParaRPr lang="en-US" dirty="0"/>
          </a:p>
        </p:txBody>
      </p:sp>
      <p:sp>
        <p:nvSpPr>
          <p:cNvPr id="4" name="Slide Number Placeholder 3"/>
          <p:cNvSpPr>
            <a:spLocks noGrp="1"/>
          </p:cNvSpPr>
          <p:nvPr>
            <p:ph type="sldNum" sz="quarter" idx="10"/>
          </p:nvPr>
        </p:nvSpPr>
        <p:spPr/>
        <p:txBody>
          <a:bodyPr/>
          <a:lstStyle/>
          <a:p>
            <a:fld id="{28A0ECFE-8A2C-4BE3-A256-57A5BA929909}" type="slidenum">
              <a:rPr lang="en-US" smtClean="0"/>
              <a:t>15</a:t>
            </a:fld>
            <a:endParaRPr lang="en-US" dirty="0"/>
          </a:p>
        </p:txBody>
      </p:sp>
    </p:spTree>
    <p:extLst>
      <p:ext uri="{BB962C8B-B14F-4D97-AF65-F5344CB8AC3E}">
        <p14:creationId xmlns:p14="http://schemas.microsoft.com/office/powerpoint/2010/main" val="20947478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step is one of the 12 actions identified earlier</a:t>
            </a:r>
            <a:endParaRPr lang="en-US" dirty="0"/>
          </a:p>
        </p:txBody>
      </p:sp>
      <p:sp>
        <p:nvSpPr>
          <p:cNvPr id="4" name="Slide Number Placeholder 3"/>
          <p:cNvSpPr>
            <a:spLocks noGrp="1"/>
          </p:cNvSpPr>
          <p:nvPr>
            <p:ph type="sldNum" sz="quarter" idx="10"/>
          </p:nvPr>
        </p:nvSpPr>
        <p:spPr/>
        <p:txBody>
          <a:bodyPr/>
          <a:lstStyle/>
          <a:p>
            <a:fld id="{28A0ECFE-8A2C-4BE3-A256-57A5BA929909}" type="slidenum">
              <a:rPr lang="en-US" smtClean="0"/>
              <a:t>16</a:t>
            </a:fld>
            <a:endParaRPr lang="en-US" dirty="0"/>
          </a:p>
        </p:txBody>
      </p:sp>
    </p:spTree>
    <p:extLst>
      <p:ext uri="{BB962C8B-B14F-4D97-AF65-F5344CB8AC3E}">
        <p14:creationId xmlns:p14="http://schemas.microsoft.com/office/powerpoint/2010/main" val="18696362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fact that the plug-in has not been carried up to newer versions of VS shows that model based testing is not widely used</a:t>
            </a:r>
          </a:p>
          <a:p>
            <a:r>
              <a:rPr lang="en-US" baseline="0" dirty="0" smtClean="0"/>
              <a:t>Which probably also means it is not widely useful. But in some cases like this it does make sense!</a:t>
            </a:r>
            <a:endParaRPr lang="en-US" dirty="0"/>
          </a:p>
        </p:txBody>
      </p:sp>
      <p:sp>
        <p:nvSpPr>
          <p:cNvPr id="4" name="Slide Number Placeholder 3"/>
          <p:cNvSpPr>
            <a:spLocks noGrp="1"/>
          </p:cNvSpPr>
          <p:nvPr>
            <p:ph type="sldNum" sz="quarter" idx="10"/>
          </p:nvPr>
        </p:nvSpPr>
        <p:spPr/>
        <p:txBody>
          <a:bodyPr/>
          <a:lstStyle/>
          <a:p>
            <a:fld id="{28A0ECFE-8A2C-4BE3-A256-57A5BA929909}" type="slidenum">
              <a:rPr lang="en-US" smtClean="0"/>
              <a:t>17</a:t>
            </a:fld>
            <a:endParaRPr lang="en-US" dirty="0"/>
          </a:p>
        </p:txBody>
      </p:sp>
    </p:spTree>
    <p:extLst>
      <p:ext uri="{BB962C8B-B14F-4D97-AF65-F5344CB8AC3E}">
        <p14:creationId xmlns:p14="http://schemas.microsoft.com/office/powerpoint/2010/main" val="13736265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Test automation framework is an existing framework, not related to model based testing as</a:t>
            </a:r>
            <a:r>
              <a:rPr lang="en-US" baseline="0" dirty="0" smtClean="0"/>
              <a:t> such.</a:t>
            </a:r>
          </a:p>
          <a:p>
            <a:r>
              <a:rPr lang="en-US" baseline="0" dirty="0" smtClean="0"/>
              <a:t>A test case was created in the test automation framework, the test case makes NModel run the tests</a:t>
            </a:r>
          </a:p>
          <a:p>
            <a:r>
              <a:rPr lang="en-US" baseline="0" dirty="0" smtClean="0"/>
              <a:t>An interface is required so that the relevant action happens when NModel asks for it</a:t>
            </a:r>
          </a:p>
          <a:p>
            <a:r>
              <a:rPr lang="en-US" baseline="0" dirty="0" smtClean="0"/>
              <a:t>On to see some code details</a:t>
            </a:r>
            <a:endParaRPr lang="en-US" dirty="0"/>
          </a:p>
        </p:txBody>
      </p:sp>
      <p:sp>
        <p:nvSpPr>
          <p:cNvPr id="4" name="Slide Number Placeholder 3"/>
          <p:cNvSpPr>
            <a:spLocks noGrp="1"/>
          </p:cNvSpPr>
          <p:nvPr>
            <p:ph type="sldNum" sz="quarter" idx="10"/>
          </p:nvPr>
        </p:nvSpPr>
        <p:spPr/>
        <p:txBody>
          <a:bodyPr/>
          <a:lstStyle/>
          <a:p>
            <a:fld id="{28A0ECFE-8A2C-4BE3-A256-57A5BA929909}" type="slidenum">
              <a:rPr lang="en-US" smtClean="0"/>
              <a:t>18</a:t>
            </a:fld>
            <a:endParaRPr lang="en-US" dirty="0"/>
          </a:p>
        </p:txBody>
      </p:sp>
    </p:spTree>
    <p:extLst>
      <p:ext uri="{BB962C8B-B14F-4D97-AF65-F5344CB8AC3E}">
        <p14:creationId xmlns:p14="http://schemas.microsoft.com/office/powerpoint/2010/main" val="24132473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core class that NModel uses to execute</a:t>
            </a:r>
            <a:r>
              <a:rPr lang="en-US" baseline="0" dirty="0" smtClean="0"/>
              <a:t> the actions</a:t>
            </a:r>
          </a:p>
          <a:p>
            <a:r>
              <a:rPr lang="en-US" baseline="0" dirty="0" smtClean="0"/>
              <a:t>Quite simple code. </a:t>
            </a:r>
          </a:p>
          <a:p>
            <a:r>
              <a:rPr lang="en-US" baseline="0" dirty="0" smtClean="0"/>
              <a:t>The modelSupport class uses existing test automation code to carry out the actions</a:t>
            </a:r>
          </a:p>
          <a:p>
            <a:endParaRPr lang="en-US" dirty="0"/>
          </a:p>
        </p:txBody>
      </p:sp>
      <p:sp>
        <p:nvSpPr>
          <p:cNvPr id="4" name="Slide Number Placeholder 3"/>
          <p:cNvSpPr>
            <a:spLocks noGrp="1"/>
          </p:cNvSpPr>
          <p:nvPr>
            <p:ph type="sldNum" sz="quarter" idx="10"/>
          </p:nvPr>
        </p:nvSpPr>
        <p:spPr/>
        <p:txBody>
          <a:bodyPr/>
          <a:lstStyle/>
          <a:p>
            <a:fld id="{28A0ECFE-8A2C-4BE3-A256-57A5BA929909}" type="slidenum">
              <a:rPr lang="en-US" smtClean="0"/>
              <a:t>19</a:t>
            </a:fld>
            <a:endParaRPr lang="en-US" dirty="0"/>
          </a:p>
        </p:txBody>
      </p:sp>
    </p:spTree>
    <p:extLst>
      <p:ext uri="{BB962C8B-B14F-4D97-AF65-F5344CB8AC3E}">
        <p14:creationId xmlns:p14="http://schemas.microsoft.com/office/powerpoint/2010/main" val="35655044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what</a:t>
            </a:r>
            <a:r>
              <a:rPr lang="en-US" baseline="0" dirty="0" smtClean="0"/>
              <a:t> we chose to validate: a check for crashes</a:t>
            </a:r>
          </a:p>
          <a:p>
            <a:r>
              <a:rPr lang="en-US" baseline="0" dirty="0" smtClean="0"/>
              <a:t>It has later been enhanced with check of log file messages</a:t>
            </a:r>
            <a:endParaRPr lang="en-US" dirty="0"/>
          </a:p>
        </p:txBody>
      </p:sp>
      <p:sp>
        <p:nvSpPr>
          <p:cNvPr id="4" name="Slide Number Placeholder 3"/>
          <p:cNvSpPr>
            <a:spLocks noGrp="1"/>
          </p:cNvSpPr>
          <p:nvPr>
            <p:ph type="sldNum" sz="quarter" idx="10"/>
          </p:nvPr>
        </p:nvSpPr>
        <p:spPr/>
        <p:txBody>
          <a:bodyPr/>
          <a:lstStyle/>
          <a:p>
            <a:fld id="{28A0ECFE-8A2C-4BE3-A256-57A5BA929909}" type="slidenum">
              <a:rPr lang="en-US" smtClean="0"/>
              <a:t>20</a:t>
            </a:fld>
            <a:endParaRPr lang="en-US" dirty="0"/>
          </a:p>
        </p:txBody>
      </p:sp>
    </p:spTree>
    <p:extLst>
      <p:ext uri="{BB962C8B-B14F-4D97-AF65-F5344CB8AC3E}">
        <p14:creationId xmlns:p14="http://schemas.microsoft.com/office/powerpoint/2010/main" val="21623467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Flow breaking failures will pop up anyway so no need to write extra code to check for those</a:t>
            </a:r>
          </a:p>
        </p:txBody>
      </p:sp>
      <p:sp>
        <p:nvSpPr>
          <p:cNvPr id="4" name="Slide Number Placeholder 3"/>
          <p:cNvSpPr>
            <a:spLocks noGrp="1"/>
          </p:cNvSpPr>
          <p:nvPr>
            <p:ph type="sldNum" sz="quarter" idx="10"/>
          </p:nvPr>
        </p:nvSpPr>
        <p:spPr/>
        <p:txBody>
          <a:bodyPr/>
          <a:lstStyle/>
          <a:p>
            <a:fld id="{28A0ECFE-8A2C-4BE3-A256-57A5BA929909}" type="slidenum">
              <a:rPr lang="en-US" smtClean="0"/>
              <a:t>21</a:t>
            </a:fld>
            <a:endParaRPr lang="en-US" dirty="0"/>
          </a:p>
        </p:txBody>
      </p:sp>
    </p:spTree>
    <p:extLst>
      <p:ext uri="{BB962C8B-B14F-4D97-AF65-F5344CB8AC3E}">
        <p14:creationId xmlns:p14="http://schemas.microsoft.com/office/powerpoint/2010/main" val="42679498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A0ECFE-8A2C-4BE3-A256-57A5BA929909}" type="slidenum">
              <a:rPr lang="en-US" smtClean="0"/>
              <a:t>23</a:t>
            </a:fld>
            <a:endParaRPr lang="en-US" dirty="0"/>
          </a:p>
        </p:txBody>
      </p:sp>
    </p:spTree>
    <p:extLst>
      <p:ext uri="{BB962C8B-B14F-4D97-AF65-F5344CB8AC3E}">
        <p14:creationId xmlns:p14="http://schemas.microsoft.com/office/powerpoint/2010/main" val="29635558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In</a:t>
            </a:r>
            <a:r>
              <a:rPr lang="en-US" baseline="0" dirty="0" smtClean="0"/>
              <a:t> many cases a failed action will break the test execution anyway so concentrate on the failures that do not break the execution.</a:t>
            </a:r>
            <a:endParaRPr lang="en-US" dirty="0" smtClean="0"/>
          </a:p>
          <a:p>
            <a:r>
              <a:rPr lang="en-US" dirty="0" smtClean="0"/>
              <a:t>It requires some cumbersome automation code to handle that the model can try to push a button that is not there and should not fail when doing that</a:t>
            </a:r>
            <a:r>
              <a:rPr lang="en-US" baseline="0" dirty="0" smtClean="0"/>
              <a:t> </a:t>
            </a:r>
            <a:r>
              <a:rPr lang="en-US" dirty="0" smtClean="0"/>
              <a:t>so the recommendation is not to try</a:t>
            </a:r>
          </a:p>
          <a:p>
            <a:r>
              <a:rPr lang="en-US" dirty="0" smtClean="0"/>
              <a:t>Expected error messages can be checked</a:t>
            </a:r>
            <a:r>
              <a:rPr lang="en-US" baseline="0" dirty="0" smtClean="0"/>
              <a:t> but to keep the model small avoid this unless they depend on several state machines.</a:t>
            </a:r>
            <a:endParaRPr lang="en-US" dirty="0"/>
          </a:p>
        </p:txBody>
      </p:sp>
      <p:sp>
        <p:nvSpPr>
          <p:cNvPr id="4" name="Slide Number Placeholder 3"/>
          <p:cNvSpPr>
            <a:spLocks noGrp="1"/>
          </p:cNvSpPr>
          <p:nvPr>
            <p:ph type="sldNum" sz="quarter" idx="10"/>
          </p:nvPr>
        </p:nvSpPr>
        <p:spPr/>
        <p:txBody>
          <a:bodyPr/>
          <a:lstStyle/>
          <a:p>
            <a:fld id="{28A0ECFE-8A2C-4BE3-A256-57A5BA929909}" type="slidenum">
              <a:rPr lang="en-US" smtClean="0"/>
              <a:t>25</a:t>
            </a:fld>
            <a:endParaRPr lang="en-US" dirty="0"/>
          </a:p>
        </p:txBody>
      </p:sp>
    </p:spTree>
    <p:extLst>
      <p:ext uri="{BB962C8B-B14F-4D97-AF65-F5344CB8AC3E}">
        <p14:creationId xmlns:p14="http://schemas.microsoft.com/office/powerpoint/2010/main" val="39926947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rather specific to our implementation but it</a:t>
            </a:r>
            <a:r>
              <a:rPr lang="en-US" baseline="0" dirty="0" smtClean="0"/>
              <a:t> illustrates one issue:</a:t>
            </a:r>
          </a:p>
          <a:p>
            <a:r>
              <a:rPr lang="en-US" baseline="0" dirty="0" smtClean="0"/>
              <a:t>If you reset without using a brute force approach like restoring a checkpoint then you need to call relevant actions to bring the system into the default or starting state.</a:t>
            </a:r>
            <a:endParaRPr lang="en-US" dirty="0"/>
          </a:p>
        </p:txBody>
      </p:sp>
      <p:sp>
        <p:nvSpPr>
          <p:cNvPr id="4" name="Slide Number Placeholder 3"/>
          <p:cNvSpPr>
            <a:spLocks noGrp="1"/>
          </p:cNvSpPr>
          <p:nvPr>
            <p:ph type="sldNum" sz="quarter" idx="10"/>
          </p:nvPr>
        </p:nvSpPr>
        <p:spPr/>
        <p:txBody>
          <a:bodyPr/>
          <a:lstStyle/>
          <a:p>
            <a:fld id="{28A0ECFE-8A2C-4BE3-A256-57A5BA929909}" type="slidenum">
              <a:rPr lang="en-US" smtClean="0"/>
              <a:t>26</a:t>
            </a:fld>
            <a:endParaRPr lang="en-US"/>
          </a:p>
        </p:txBody>
      </p:sp>
    </p:spTree>
    <p:extLst>
      <p:ext uri="{BB962C8B-B14F-4D97-AF65-F5344CB8AC3E}">
        <p14:creationId xmlns:p14="http://schemas.microsoft.com/office/powerpoint/2010/main" val="19104709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that </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MoveHardwareToRecordingServer1Enabled() is reused from the model definition</a:t>
            </a:r>
            <a:endParaRPr lang="en-US" dirty="0"/>
          </a:p>
        </p:txBody>
      </p:sp>
      <p:sp>
        <p:nvSpPr>
          <p:cNvPr id="4" name="Slide Number Placeholder 3"/>
          <p:cNvSpPr>
            <a:spLocks noGrp="1"/>
          </p:cNvSpPr>
          <p:nvPr>
            <p:ph type="sldNum" sz="quarter" idx="10"/>
          </p:nvPr>
        </p:nvSpPr>
        <p:spPr/>
        <p:txBody>
          <a:bodyPr/>
          <a:lstStyle/>
          <a:p>
            <a:fld id="{28A0ECFE-8A2C-4BE3-A256-57A5BA929909}" type="slidenum">
              <a:rPr lang="en-US" smtClean="0"/>
              <a:t>27</a:t>
            </a:fld>
            <a:endParaRPr lang="en-US"/>
          </a:p>
        </p:txBody>
      </p:sp>
    </p:spTree>
    <p:extLst>
      <p:ext uri="{BB962C8B-B14F-4D97-AF65-F5344CB8AC3E}">
        <p14:creationId xmlns:p14="http://schemas.microsoft.com/office/powerpoint/2010/main" val="5553268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were a few minor changes to the NModel source code, but they were really minor.</a:t>
            </a:r>
            <a:endParaRPr lang="en-US" dirty="0"/>
          </a:p>
        </p:txBody>
      </p:sp>
      <p:sp>
        <p:nvSpPr>
          <p:cNvPr id="4" name="Slide Number Placeholder 3"/>
          <p:cNvSpPr>
            <a:spLocks noGrp="1"/>
          </p:cNvSpPr>
          <p:nvPr>
            <p:ph type="sldNum" sz="quarter" idx="10"/>
          </p:nvPr>
        </p:nvSpPr>
        <p:spPr/>
        <p:txBody>
          <a:bodyPr/>
          <a:lstStyle/>
          <a:p>
            <a:fld id="{28A0ECFE-8A2C-4BE3-A256-57A5BA929909}" type="slidenum">
              <a:rPr lang="en-US" smtClean="0"/>
              <a:t>28</a:t>
            </a:fld>
            <a:endParaRPr lang="en-US"/>
          </a:p>
        </p:txBody>
      </p:sp>
    </p:spTree>
    <p:extLst>
      <p:ext uri="{BB962C8B-B14F-4D97-AF65-F5344CB8AC3E}">
        <p14:creationId xmlns:p14="http://schemas.microsoft.com/office/powerpoint/2010/main" val="20276333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Hvid baggrund"/>
          <p:cNvSpPr/>
          <p:nvPr userDrawn="1"/>
        </p:nvSpPr>
        <p:spPr>
          <a:xfrm>
            <a:off x="0" y="2"/>
            <a:ext cx="9142200" cy="68579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500" dirty="0" err="1" smtClean="0"/>
          </a:p>
        </p:txBody>
      </p:sp>
      <p:sp>
        <p:nvSpPr>
          <p:cNvPr id="9" name="Picture Placeholder 8"/>
          <p:cNvSpPr>
            <a:spLocks noGrp="1"/>
          </p:cNvSpPr>
          <p:nvPr>
            <p:ph type="pic" sz="quarter" idx="13" hasCustomPrompt="1"/>
          </p:nvPr>
        </p:nvSpPr>
        <p:spPr>
          <a:xfrm>
            <a:off x="-1" y="0"/>
            <a:ext cx="9142200" cy="6858000"/>
          </a:xfrm>
          <a:solidFill>
            <a:schemeClr val="bg2">
              <a:lumMod val="40000"/>
              <a:lumOff val="60000"/>
            </a:schemeClr>
          </a:solidFill>
        </p:spPr>
        <p:txBody>
          <a:bodyPr tIns="972000" anchor="ctr" anchorCtr="0">
            <a:normAutofit/>
          </a:bodyPr>
          <a:lstStyle>
            <a:lvl1pPr marL="0" indent="0" algn="ctr">
              <a:buNone/>
              <a:defRPr sz="1500"/>
            </a:lvl1pPr>
          </a:lstStyle>
          <a:p>
            <a:r>
              <a:rPr lang="en-US" dirty="0" smtClean="0"/>
              <a:t>Insert picture from this destination: C:\milestone\templates\pictures</a:t>
            </a:r>
          </a:p>
        </p:txBody>
      </p:sp>
      <p:sp>
        <p:nvSpPr>
          <p:cNvPr id="3" name="Subtitle 2"/>
          <p:cNvSpPr>
            <a:spLocks noGrp="1"/>
          </p:cNvSpPr>
          <p:nvPr>
            <p:ph type="subTitle" idx="1"/>
          </p:nvPr>
        </p:nvSpPr>
        <p:spPr>
          <a:xfrm>
            <a:off x="964800" y="1249362"/>
            <a:ext cx="6452000" cy="788988"/>
          </a:xfrm>
        </p:spPr>
        <p:txBody>
          <a:bodyPr>
            <a:normAutofit/>
          </a:bodyPr>
          <a:lstStyle>
            <a:lvl1pPr marL="0" indent="0" algn="l">
              <a:spcAft>
                <a:spcPts val="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14" name="Guidetext"/>
          <p:cNvSpPr>
            <a:spLocks/>
          </p:cNvSpPr>
          <p:nvPr userDrawn="1"/>
        </p:nvSpPr>
        <p:spPr bwMode="gray">
          <a:xfrm>
            <a:off x="-1572322" y="6324807"/>
            <a:ext cx="1463975" cy="512961"/>
          </a:xfrm>
          <a:prstGeom prst="rect">
            <a:avLst/>
          </a:prstGeom>
          <a:noFill/>
          <a:ln w="12700" algn="ctr">
            <a:noFill/>
            <a:miter lim="800000"/>
            <a:headEnd/>
            <a:tailEnd/>
          </a:ln>
          <a:effectLst/>
        </p:spPr>
        <p:txBody>
          <a:bodyPr wrap="square" lIns="0" tIns="0" rIns="0" bIns="0">
            <a:spAutoFit/>
          </a:bodyPr>
          <a:lstStyle/>
          <a:p>
            <a:pPr algn="r">
              <a:spcBef>
                <a:spcPts val="0"/>
              </a:spcBef>
              <a:spcAft>
                <a:spcPts val="225"/>
              </a:spcAft>
              <a:defRPr/>
            </a:pPr>
            <a:r>
              <a:rPr lang="en-GB" sz="1000" b="1" noProof="1" smtClean="0">
                <a:solidFill>
                  <a:schemeClr val="tx1">
                    <a:lumMod val="75000"/>
                    <a:lumOff val="25000"/>
                  </a:schemeClr>
                </a:solidFill>
                <a:latin typeface="Arial" panose="020B0604020202020204" pitchFamily="34" charset="0"/>
                <a:cs typeface="Arial" panose="020B0604020202020204" pitchFamily="34" charset="0"/>
              </a:rPr>
              <a:t>View drawing guides</a:t>
            </a:r>
          </a:p>
          <a:p>
            <a:pPr algn="r">
              <a:spcBef>
                <a:spcPts val="0"/>
              </a:spcBef>
              <a:spcAft>
                <a:spcPts val="150"/>
              </a:spcAft>
              <a:defRPr/>
            </a:pPr>
            <a:r>
              <a:rPr lang="en-GB" sz="1000" b="1" noProof="1" smtClean="0">
                <a:solidFill>
                  <a:schemeClr val="tx1">
                    <a:lumMod val="75000"/>
                    <a:lumOff val="25000"/>
                  </a:schemeClr>
                </a:solidFill>
                <a:latin typeface="Arial" panose="020B0604020202020204" pitchFamily="34" charset="0"/>
                <a:cs typeface="Arial" panose="020B0604020202020204" pitchFamily="34" charset="0"/>
              </a:rPr>
              <a:t>1. </a:t>
            </a:r>
            <a:r>
              <a:rPr lang="en-GB" sz="1000" noProof="1" smtClean="0">
                <a:solidFill>
                  <a:schemeClr val="tx1">
                    <a:lumMod val="75000"/>
                    <a:lumOff val="25000"/>
                  </a:schemeClr>
                </a:solidFill>
                <a:latin typeface="Arial" panose="020B0604020202020204" pitchFamily="34" charset="0"/>
                <a:cs typeface="Arial" panose="020B0604020202020204" pitchFamily="34" charset="0"/>
              </a:rPr>
              <a:t>Click </a:t>
            </a:r>
            <a:r>
              <a:rPr lang="en-GB" sz="1000" b="1" noProof="1" smtClean="0">
                <a:solidFill>
                  <a:schemeClr val="tx1">
                    <a:lumMod val="75000"/>
                    <a:lumOff val="25000"/>
                  </a:schemeClr>
                </a:solidFill>
                <a:latin typeface="Arial" panose="020B0604020202020204" pitchFamily="34" charset="0"/>
                <a:cs typeface="Arial" panose="020B0604020202020204" pitchFamily="34" charset="0"/>
              </a:rPr>
              <a:t>View</a:t>
            </a:r>
            <a:r>
              <a:rPr lang="en-GB" sz="1000" noProof="1" smtClean="0">
                <a:solidFill>
                  <a:schemeClr val="tx1">
                    <a:lumMod val="75000"/>
                    <a:lumOff val="25000"/>
                  </a:schemeClr>
                </a:solidFill>
                <a:latin typeface="Arial" panose="020B0604020202020204" pitchFamily="34" charset="0"/>
                <a:cs typeface="Arial" panose="020B0604020202020204" pitchFamily="34" charset="0"/>
              </a:rPr>
              <a:t> menu</a:t>
            </a:r>
          </a:p>
          <a:p>
            <a:pPr algn="r">
              <a:spcBef>
                <a:spcPts val="0"/>
              </a:spcBef>
              <a:spcAft>
                <a:spcPts val="150"/>
              </a:spcAft>
              <a:defRPr/>
            </a:pPr>
            <a:r>
              <a:rPr lang="en-GB" sz="1000" b="1" noProof="1" smtClean="0">
                <a:solidFill>
                  <a:schemeClr val="tx1">
                    <a:lumMod val="75000"/>
                    <a:lumOff val="25000"/>
                  </a:schemeClr>
                </a:solidFill>
                <a:latin typeface="Arial" panose="020B0604020202020204" pitchFamily="34" charset="0"/>
                <a:cs typeface="Arial" panose="020B0604020202020204" pitchFamily="34" charset="0"/>
              </a:rPr>
              <a:t>2. </a:t>
            </a:r>
            <a:r>
              <a:rPr lang="en-GB" sz="1000" noProof="1" smtClean="0">
                <a:solidFill>
                  <a:schemeClr val="tx1">
                    <a:lumMod val="75000"/>
                    <a:lumOff val="25000"/>
                  </a:schemeClr>
                </a:solidFill>
                <a:latin typeface="Arial" panose="020B0604020202020204" pitchFamily="34" charset="0"/>
                <a:cs typeface="Arial" panose="020B0604020202020204" pitchFamily="34" charset="0"/>
              </a:rPr>
              <a:t>Set check on </a:t>
            </a:r>
            <a:r>
              <a:rPr lang="en-GB" sz="1000" b="1" noProof="1" smtClean="0">
                <a:solidFill>
                  <a:schemeClr val="tx1">
                    <a:lumMod val="75000"/>
                    <a:lumOff val="25000"/>
                  </a:schemeClr>
                </a:solidFill>
                <a:latin typeface="Arial" panose="020B0604020202020204" pitchFamily="34" charset="0"/>
                <a:cs typeface="Arial" panose="020B0604020202020204" pitchFamily="34" charset="0"/>
              </a:rPr>
              <a:t>Guides</a:t>
            </a:r>
            <a:endParaRPr lang="en-GB" sz="1000" b="1" noProof="1">
              <a:solidFill>
                <a:schemeClr val="tx1">
                  <a:lumMod val="75000"/>
                  <a:lumOff val="25000"/>
                </a:schemeClr>
              </a:solidFill>
              <a:latin typeface="Arial" panose="020B0604020202020204" pitchFamily="34" charset="0"/>
              <a:cs typeface="Arial" panose="020B0604020202020204" pitchFamily="34" charset="0"/>
            </a:endParaRPr>
          </a:p>
        </p:txBody>
      </p:sp>
      <p:sp>
        <p:nvSpPr>
          <p:cNvPr id="15" name="Text Box 12"/>
          <p:cNvSpPr txBox="1">
            <a:spLocks noChangeArrowheads="1"/>
          </p:cNvSpPr>
          <p:nvPr userDrawn="1"/>
        </p:nvSpPr>
        <p:spPr bwMode="auto">
          <a:xfrm>
            <a:off x="-2123386" y="1384700"/>
            <a:ext cx="1997079" cy="1025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r" eaLnBrk="1" hangingPunct="1">
              <a:spcBef>
                <a:spcPts val="0"/>
              </a:spcBef>
              <a:spcAft>
                <a:spcPts val="225"/>
              </a:spcAft>
              <a:buFontTx/>
              <a:buNone/>
              <a:defRPr/>
            </a:pPr>
            <a:r>
              <a:rPr lang="en-US" altLang="da-DK" sz="1000" b="1" noProof="1" smtClean="0">
                <a:solidFill>
                  <a:schemeClr val="tx1">
                    <a:lumMod val="75000"/>
                    <a:lumOff val="25000"/>
                  </a:schemeClr>
                </a:solidFill>
                <a:cs typeface="Arial" pitchFamily="34" charset="0"/>
              </a:rPr>
              <a:t>Insert Presentation</a:t>
            </a:r>
            <a:r>
              <a:rPr lang="en-US" altLang="da-DK" sz="1000" b="1" baseline="0" noProof="1" smtClean="0">
                <a:solidFill>
                  <a:schemeClr val="tx1">
                    <a:lumMod val="75000"/>
                    <a:lumOff val="25000"/>
                  </a:schemeClr>
                </a:solidFill>
                <a:cs typeface="Arial" pitchFamily="34" charset="0"/>
              </a:rPr>
              <a:t> title</a:t>
            </a:r>
            <a:endParaRPr lang="en-US" altLang="da-DK" sz="1000" b="1" noProof="1" smtClean="0">
              <a:solidFill>
                <a:schemeClr val="tx1">
                  <a:lumMod val="75000"/>
                  <a:lumOff val="25000"/>
                </a:schemeClr>
              </a:solidFill>
              <a:cs typeface="Arial" pitchFamily="34" charset="0"/>
            </a:endParaRPr>
          </a:p>
          <a:p>
            <a:pPr algn="r" eaLnBrk="1" hangingPunct="1">
              <a:spcBef>
                <a:spcPct val="0"/>
              </a:spcBef>
              <a:spcAft>
                <a:spcPts val="150"/>
              </a:spcAft>
              <a:buFontTx/>
              <a:buNone/>
              <a:defRPr/>
            </a:pPr>
            <a:r>
              <a:rPr lang="en-US" altLang="da-DK" sz="1000" noProof="1" smtClean="0">
                <a:solidFill>
                  <a:schemeClr val="tx1">
                    <a:lumMod val="75000"/>
                    <a:lumOff val="25000"/>
                  </a:schemeClr>
                </a:solidFill>
                <a:cs typeface="Arial" pitchFamily="34" charset="0"/>
              </a:rPr>
              <a:t> </a:t>
            </a:r>
            <a:r>
              <a:rPr lang="en-US" altLang="da-DK" sz="1000" b="1" noProof="1" smtClean="0">
                <a:solidFill>
                  <a:schemeClr val="tx1">
                    <a:lumMod val="75000"/>
                    <a:lumOff val="25000"/>
                  </a:schemeClr>
                </a:solidFill>
                <a:cs typeface="Arial" pitchFamily="34" charset="0"/>
              </a:rPr>
              <a:t>1.</a:t>
            </a:r>
            <a:r>
              <a:rPr lang="en-US" altLang="da-DK" sz="1000" noProof="1" smtClean="0">
                <a:solidFill>
                  <a:schemeClr val="tx1">
                    <a:lumMod val="75000"/>
                    <a:lumOff val="25000"/>
                  </a:schemeClr>
                </a:solidFill>
                <a:cs typeface="Arial" pitchFamily="34" charset="0"/>
              </a:rPr>
              <a:t> Choose </a:t>
            </a:r>
            <a:r>
              <a:rPr lang="en-US" altLang="da-DK" sz="1000" b="1" noProof="1" smtClean="0">
                <a:solidFill>
                  <a:schemeClr val="tx1">
                    <a:lumMod val="75000"/>
                    <a:lumOff val="25000"/>
                  </a:schemeClr>
                </a:solidFill>
                <a:cs typeface="Arial" pitchFamily="34" charset="0"/>
              </a:rPr>
              <a:t>Insert </a:t>
            </a:r>
            <a:r>
              <a:rPr lang="en-US" altLang="da-DK" sz="1000" noProof="1" smtClean="0">
                <a:solidFill>
                  <a:schemeClr val="tx1">
                    <a:lumMod val="75000"/>
                    <a:lumOff val="25000"/>
                  </a:schemeClr>
                </a:solidFill>
                <a:cs typeface="Arial" pitchFamily="34" charset="0"/>
              </a:rPr>
              <a:t>in the top menu </a:t>
            </a:r>
          </a:p>
          <a:p>
            <a:pPr algn="r" eaLnBrk="1" hangingPunct="1">
              <a:spcBef>
                <a:spcPct val="0"/>
              </a:spcBef>
              <a:spcAft>
                <a:spcPts val="150"/>
              </a:spcAft>
              <a:buFontTx/>
              <a:buNone/>
              <a:defRPr/>
            </a:pPr>
            <a:r>
              <a:rPr lang="en-US" altLang="da-DK" sz="1000" b="1" noProof="1" smtClean="0">
                <a:solidFill>
                  <a:schemeClr val="tx1">
                    <a:lumMod val="75000"/>
                    <a:lumOff val="25000"/>
                  </a:schemeClr>
                </a:solidFill>
                <a:cs typeface="Arial" pitchFamily="34" charset="0"/>
              </a:rPr>
              <a:t>2.</a:t>
            </a:r>
            <a:r>
              <a:rPr lang="en-US" altLang="da-DK" sz="1000" noProof="1" smtClean="0">
                <a:solidFill>
                  <a:schemeClr val="tx1">
                    <a:lumMod val="75000"/>
                    <a:lumOff val="25000"/>
                  </a:schemeClr>
                </a:solidFill>
                <a:cs typeface="Arial" pitchFamily="34" charset="0"/>
              </a:rPr>
              <a:t> Click on</a:t>
            </a:r>
            <a:r>
              <a:rPr lang="en-US" altLang="da-DK" sz="1000" b="1" noProof="1" smtClean="0">
                <a:solidFill>
                  <a:schemeClr val="tx1">
                    <a:lumMod val="75000"/>
                    <a:lumOff val="25000"/>
                  </a:schemeClr>
                </a:solidFill>
                <a:cs typeface="Arial" pitchFamily="34" charset="0"/>
              </a:rPr>
              <a:t> Header and Footer</a:t>
            </a:r>
            <a:r>
              <a:rPr lang="en-US" altLang="da-DK" sz="1000" noProof="1" smtClean="0">
                <a:solidFill>
                  <a:schemeClr val="tx1">
                    <a:lumMod val="75000"/>
                    <a:lumOff val="25000"/>
                  </a:schemeClr>
                </a:solidFill>
                <a:cs typeface="Arial" pitchFamily="34" charset="0"/>
              </a:rPr>
              <a:t> </a:t>
            </a:r>
          </a:p>
          <a:p>
            <a:pPr algn="r" eaLnBrk="1" hangingPunct="1">
              <a:spcBef>
                <a:spcPct val="0"/>
              </a:spcBef>
              <a:spcAft>
                <a:spcPts val="150"/>
              </a:spcAft>
              <a:buFontTx/>
              <a:buNone/>
              <a:defRPr/>
            </a:pPr>
            <a:r>
              <a:rPr lang="en-US" altLang="da-DK" sz="1000" b="1" noProof="1" smtClean="0">
                <a:solidFill>
                  <a:schemeClr val="tx1">
                    <a:lumMod val="75000"/>
                    <a:lumOff val="25000"/>
                  </a:schemeClr>
                </a:solidFill>
                <a:cs typeface="Arial" pitchFamily="34" charset="0"/>
              </a:rPr>
              <a:t>3. </a:t>
            </a:r>
            <a:r>
              <a:rPr lang="en-US" altLang="da-DK" sz="1000" noProof="1" smtClean="0">
                <a:solidFill>
                  <a:schemeClr val="tx1">
                    <a:lumMod val="75000"/>
                    <a:lumOff val="25000"/>
                  </a:schemeClr>
                </a:solidFill>
                <a:cs typeface="Arial" pitchFamily="34" charset="0"/>
              </a:rPr>
              <a:t>Tick </a:t>
            </a:r>
            <a:r>
              <a:rPr lang="en-US" altLang="da-DK" sz="1000" b="1" noProof="1" smtClean="0">
                <a:solidFill>
                  <a:schemeClr val="tx1">
                    <a:lumMod val="75000"/>
                    <a:lumOff val="25000"/>
                  </a:schemeClr>
                </a:solidFill>
                <a:cs typeface="Arial" pitchFamily="34" charset="0"/>
              </a:rPr>
              <a:t>Footer</a:t>
            </a:r>
            <a:r>
              <a:rPr lang="en-US" altLang="da-DK" sz="1000" noProof="1" smtClean="0">
                <a:solidFill>
                  <a:schemeClr val="tx1">
                    <a:lumMod val="75000"/>
                    <a:lumOff val="25000"/>
                  </a:schemeClr>
                </a:solidFill>
                <a:cs typeface="Arial" pitchFamily="34" charset="0"/>
              </a:rPr>
              <a:t> and enter </a:t>
            </a:r>
            <a:br>
              <a:rPr lang="en-US" altLang="da-DK" sz="1000" noProof="1" smtClean="0">
                <a:solidFill>
                  <a:schemeClr val="tx1">
                    <a:lumMod val="75000"/>
                    <a:lumOff val="25000"/>
                  </a:schemeClr>
                </a:solidFill>
                <a:cs typeface="Arial" pitchFamily="34" charset="0"/>
              </a:rPr>
            </a:br>
            <a:r>
              <a:rPr lang="en-US" altLang="da-DK" sz="1000" noProof="1" smtClean="0">
                <a:solidFill>
                  <a:schemeClr val="tx1">
                    <a:lumMod val="75000"/>
                    <a:lumOff val="25000"/>
                  </a:schemeClr>
                </a:solidFill>
                <a:cs typeface="Arial" pitchFamily="34" charset="0"/>
              </a:rPr>
              <a:t>the desired text</a:t>
            </a:r>
          </a:p>
          <a:p>
            <a:pPr algn="r" eaLnBrk="1" hangingPunct="1">
              <a:spcBef>
                <a:spcPct val="0"/>
              </a:spcBef>
              <a:spcAft>
                <a:spcPts val="150"/>
              </a:spcAft>
              <a:buFontTx/>
              <a:buNone/>
              <a:defRPr/>
            </a:pPr>
            <a:r>
              <a:rPr lang="en-US" altLang="da-DK" sz="1000" b="1" noProof="1" smtClean="0">
                <a:solidFill>
                  <a:schemeClr val="tx1">
                    <a:lumMod val="75000"/>
                    <a:lumOff val="25000"/>
                  </a:schemeClr>
                </a:solidFill>
                <a:cs typeface="Arial" pitchFamily="34" charset="0"/>
              </a:rPr>
              <a:t>4. </a:t>
            </a:r>
            <a:r>
              <a:rPr lang="en-US" altLang="da-DK" sz="1000" noProof="1" smtClean="0">
                <a:solidFill>
                  <a:schemeClr val="tx1">
                    <a:lumMod val="75000"/>
                    <a:lumOff val="25000"/>
                  </a:schemeClr>
                </a:solidFill>
                <a:cs typeface="Arial" pitchFamily="34" charset="0"/>
              </a:rPr>
              <a:t>Click </a:t>
            </a:r>
            <a:r>
              <a:rPr lang="en-US" altLang="da-DK" sz="1000" b="1" noProof="1" smtClean="0">
                <a:solidFill>
                  <a:schemeClr val="tx1">
                    <a:lumMod val="75000"/>
                    <a:lumOff val="25000"/>
                  </a:schemeClr>
                </a:solidFill>
                <a:cs typeface="Arial" pitchFamily="34" charset="0"/>
              </a:rPr>
              <a:t>Apply to All</a:t>
            </a:r>
          </a:p>
        </p:txBody>
      </p:sp>
      <p:sp>
        <p:nvSpPr>
          <p:cNvPr id="23" name="Footer Placeholder 4"/>
          <p:cNvSpPr>
            <a:spLocks noGrp="1"/>
          </p:cNvSpPr>
          <p:nvPr>
            <p:ph type="ftr" sz="quarter" idx="11"/>
          </p:nvPr>
        </p:nvSpPr>
        <p:spPr>
          <a:xfrm>
            <a:off x="971831" y="455566"/>
            <a:ext cx="6444970" cy="662233"/>
          </a:xfrm>
        </p:spPr>
        <p:txBody>
          <a:bodyPr anchor="b" anchorCtr="0">
            <a:noAutofit/>
          </a:bodyPr>
          <a:lstStyle>
            <a:lvl1pPr algn="l">
              <a:lnSpc>
                <a:spcPct val="90000"/>
              </a:lnSpc>
              <a:defRPr sz="5000">
                <a:solidFill>
                  <a:schemeClr val="bg1"/>
                </a:solidFill>
              </a:defRPr>
            </a:lvl1pPr>
          </a:lstStyle>
          <a:p>
            <a:r>
              <a:rPr lang="en-GB" smtClean="0"/>
              <a:t>Model Based Tests</a:t>
            </a:r>
            <a:endParaRPr lang="en-GB" dirty="0"/>
          </a:p>
        </p:txBody>
      </p:sp>
      <p:sp>
        <p:nvSpPr>
          <p:cNvPr id="24" name="Text Placeholder 10"/>
          <p:cNvSpPr>
            <a:spLocks noGrp="1" noChangeAspect="1"/>
          </p:cNvSpPr>
          <p:nvPr>
            <p:ph type="body" sz="quarter" idx="14" hasCustomPrompt="1"/>
          </p:nvPr>
        </p:nvSpPr>
        <p:spPr>
          <a:xfrm>
            <a:off x="8157736" y="268765"/>
            <a:ext cx="730800" cy="730800"/>
          </a:xfrm>
          <a:blipFill>
            <a:blip r:embed="rId2"/>
            <a:stretch>
              <a:fillRect/>
            </a:stretch>
          </a:blipFill>
        </p:spPr>
        <p:txBody>
          <a:bodyPr>
            <a:noAutofit/>
          </a:bodyPr>
          <a:lstStyle>
            <a:lvl1pPr marL="0" indent="0">
              <a:buFontTx/>
              <a:buNone/>
              <a:defRPr sz="100"/>
            </a:lvl1pPr>
          </a:lstStyle>
          <a:p>
            <a:pPr lvl="0"/>
            <a:r>
              <a:rPr lang="en-GB" dirty="0" smtClean="0"/>
              <a:t>:</a:t>
            </a:r>
          </a:p>
        </p:txBody>
      </p:sp>
      <p:grpSp>
        <p:nvGrpSpPr>
          <p:cNvPr id="25" name="Group 24"/>
          <p:cNvGrpSpPr/>
          <p:nvPr userDrawn="1"/>
        </p:nvGrpSpPr>
        <p:grpSpPr>
          <a:xfrm>
            <a:off x="-2105425" y="2818473"/>
            <a:ext cx="2010930" cy="3257302"/>
            <a:chOff x="-2057401" y="1203257"/>
            <a:chExt cx="1927016" cy="3257302"/>
          </a:xfrm>
        </p:grpSpPr>
        <p:sp>
          <p:nvSpPr>
            <p:cNvPr id="26" name="Tekstboks 2"/>
            <p:cNvSpPr txBox="1"/>
            <p:nvPr userDrawn="1"/>
          </p:nvSpPr>
          <p:spPr>
            <a:xfrm>
              <a:off x="-2057401" y="1203257"/>
              <a:ext cx="1912938" cy="3257302"/>
            </a:xfrm>
            <a:prstGeom prst="rect">
              <a:avLst/>
            </a:prstGeom>
            <a:noFill/>
          </p:spPr>
          <p:txBody>
            <a:bodyPr lIns="0" tIns="0" rIns="0" bIns="0">
              <a:spAutoFit/>
            </a:bodyPr>
            <a:lstStyle/>
            <a:p>
              <a:pPr algn="r">
                <a:spcAft>
                  <a:spcPts val="225"/>
                </a:spcAft>
                <a:defRPr/>
              </a:pPr>
              <a:r>
                <a:rPr lang="en-US" sz="1000" b="1" noProof="1" smtClean="0">
                  <a:solidFill>
                    <a:schemeClr val="tx1">
                      <a:lumMod val="75000"/>
                      <a:lumOff val="25000"/>
                    </a:schemeClr>
                  </a:solidFill>
                  <a:latin typeface="Arial" panose="020B0604020202020204" pitchFamily="34" charset="0"/>
                  <a:cs typeface="Arial" panose="020B0604020202020204" pitchFamily="34" charset="0"/>
                </a:rPr>
                <a:t>Insert Image </a:t>
              </a:r>
            </a:p>
            <a:p>
              <a:pPr algn="r">
                <a:defRPr/>
              </a:pPr>
              <a:r>
                <a:rPr lang="en-US" sz="1000" b="1" noProof="1" smtClean="0">
                  <a:solidFill>
                    <a:schemeClr val="tx1">
                      <a:lumMod val="75000"/>
                      <a:lumOff val="25000"/>
                    </a:schemeClr>
                  </a:solidFill>
                  <a:latin typeface="Arial" panose="020B0604020202020204" pitchFamily="34" charset="0"/>
                  <a:cs typeface="Arial" panose="020B0604020202020204" pitchFamily="34" charset="0"/>
                </a:rPr>
                <a:t>1. </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Click picture icon in </a:t>
              </a:r>
              <a:br>
                <a:rPr lang="en-US" sz="1000" noProof="1" smtClean="0">
                  <a:solidFill>
                    <a:schemeClr val="tx1">
                      <a:lumMod val="75000"/>
                      <a:lumOff val="25000"/>
                    </a:schemeClr>
                  </a:solidFill>
                  <a:latin typeface="Arial" panose="020B0604020202020204" pitchFamily="34" charset="0"/>
                  <a:cs typeface="Arial" panose="020B0604020202020204" pitchFamily="34" charset="0"/>
                </a:rPr>
              </a:br>
              <a:r>
                <a:rPr lang="en-US" sz="1000" noProof="1" smtClean="0">
                  <a:solidFill>
                    <a:schemeClr val="tx1">
                      <a:lumMod val="75000"/>
                      <a:lumOff val="25000"/>
                    </a:schemeClr>
                  </a:solidFill>
                  <a:latin typeface="Arial" panose="020B0604020202020204" pitchFamily="34" charset="0"/>
                  <a:cs typeface="Arial" panose="020B0604020202020204" pitchFamily="34" charset="0"/>
                </a:rPr>
                <a:t>the middle of</a:t>
              </a:r>
              <a:r>
                <a:rPr lang="en-US" sz="1000" baseline="0" noProof="1" smtClean="0">
                  <a:solidFill>
                    <a:schemeClr val="tx1">
                      <a:lumMod val="75000"/>
                      <a:lumOff val="25000"/>
                    </a:schemeClr>
                  </a:solidFill>
                  <a:latin typeface="Arial" panose="020B0604020202020204" pitchFamily="34" charset="0"/>
                  <a:cs typeface="Arial" panose="020B0604020202020204" pitchFamily="34" charset="0"/>
                </a:rPr>
                <a:t> the </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placeholder </a:t>
              </a:r>
            </a:p>
            <a:p>
              <a:pPr algn="r">
                <a:defRPr/>
              </a:pPr>
              <a:r>
                <a:rPr lang="en-US" sz="1000" b="1" noProof="1" smtClean="0">
                  <a:solidFill>
                    <a:schemeClr val="tx1">
                      <a:lumMod val="75000"/>
                      <a:lumOff val="25000"/>
                    </a:schemeClr>
                  </a:solidFill>
                  <a:latin typeface="Arial" panose="020B0604020202020204" pitchFamily="34" charset="0"/>
                  <a:cs typeface="Arial" panose="020B0604020202020204" pitchFamily="34" charset="0"/>
                </a:rPr>
                <a:t>2. </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Insert the desired picture </a:t>
              </a:r>
              <a:br>
                <a:rPr lang="en-US" sz="1000" noProof="1" smtClean="0">
                  <a:solidFill>
                    <a:schemeClr val="tx1">
                      <a:lumMod val="75000"/>
                      <a:lumOff val="25000"/>
                    </a:schemeClr>
                  </a:solidFill>
                  <a:latin typeface="Arial" panose="020B0604020202020204" pitchFamily="34" charset="0"/>
                  <a:cs typeface="Arial" panose="020B0604020202020204" pitchFamily="34" charset="0"/>
                </a:rPr>
              </a:br>
              <a:r>
                <a:rPr lang="en-US" sz="1000" noProof="1" smtClean="0">
                  <a:solidFill>
                    <a:schemeClr val="tx1">
                      <a:lumMod val="75000"/>
                      <a:lumOff val="25000"/>
                    </a:schemeClr>
                  </a:solidFill>
                  <a:latin typeface="Arial" panose="020B0604020202020204" pitchFamily="34" charset="0"/>
                  <a:cs typeface="Arial" panose="020B0604020202020204" pitchFamily="34" charset="0"/>
                </a:rPr>
                <a:t>from this destination: </a:t>
              </a:r>
              <a:r>
                <a:rPr lang="en-US" sz="1000" b="1" noProof="1" smtClean="0">
                  <a:solidFill>
                    <a:schemeClr val="tx1">
                      <a:lumMod val="75000"/>
                      <a:lumOff val="25000"/>
                    </a:schemeClr>
                  </a:solidFill>
                  <a:latin typeface="Arial" panose="020B0604020202020204" pitchFamily="34" charset="0"/>
                  <a:cs typeface="Arial" panose="020B0604020202020204" pitchFamily="34" charset="0"/>
                </a:rPr>
                <a:t>C:\milestone\templates\pictures </a:t>
              </a:r>
              <a:br>
                <a:rPr lang="en-US" sz="1000" b="1" noProof="1" smtClean="0">
                  <a:solidFill>
                    <a:schemeClr val="tx1">
                      <a:lumMod val="75000"/>
                      <a:lumOff val="25000"/>
                    </a:schemeClr>
                  </a:solidFill>
                  <a:latin typeface="Arial" panose="020B0604020202020204" pitchFamily="34" charset="0"/>
                  <a:cs typeface="Arial" panose="020B0604020202020204" pitchFamily="34" charset="0"/>
                </a:rPr>
              </a:br>
              <a:r>
                <a:rPr lang="en-US" sz="1000" b="1" noProof="1" smtClean="0">
                  <a:solidFill>
                    <a:schemeClr val="tx1">
                      <a:lumMod val="75000"/>
                      <a:lumOff val="25000"/>
                    </a:schemeClr>
                  </a:solidFill>
                  <a:latin typeface="Arial" panose="020B0604020202020204" pitchFamily="34" charset="0"/>
                  <a:cs typeface="Arial" panose="020B0604020202020204" pitchFamily="34" charset="0"/>
                </a:rPr>
                <a:t>3. </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Click on picture to </a:t>
              </a:r>
              <a:br>
                <a:rPr lang="en-US" sz="1000" noProof="1" smtClean="0">
                  <a:solidFill>
                    <a:schemeClr val="tx1">
                      <a:lumMod val="75000"/>
                      <a:lumOff val="25000"/>
                    </a:schemeClr>
                  </a:solidFill>
                  <a:latin typeface="Arial" panose="020B0604020202020204" pitchFamily="34" charset="0"/>
                  <a:cs typeface="Arial" panose="020B0604020202020204" pitchFamily="34" charset="0"/>
                </a:rPr>
              </a:br>
              <a:r>
                <a:rPr lang="en-US" sz="1000" noProof="1" smtClean="0">
                  <a:solidFill>
                    <a:schemeClr val="tx1">
                      <a:lumMod val="75000"/>
                      <a:lumOff val="25000"/>
                    </a:schemeClr>
                  </a:solidFill>
                  <a:latin typeface="Arial" panose="020B0604020202020204" pitchFamily="34" charset="0"/>
                  <a:cs typeface="Arial" panose="020B0604020202020204" pitchFamily="34" charset="0"/>
                </a:rPr>
                <a:t>activate </a:t>
              </a:r>
              <a:r>
                <a:rPr lang="en-US" sz="1000" b="1" noProof="1" smtClean="0">
                  <a:solidFill>
                    <a:schemeClr val="tx1">
                      <a:lumMod val="75000"/>
                      <a:lumOff val="25000"/>
                    </a:schemeClr>
                  </a:solidFill>
                  <a:latin typeface="Arial" panose="020B0604020202020204" pitchFamily="34" charset="0"/>
                  <a:cs typeface="Arial" panose="020B0604020202020204" pitchFamily="34" charset="0"/>
                </a:rPr>
                <a:t>Picture Tools</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 </a:t>
              </a:r>
              <a:br>
                <a:rPr lang="en-US" sz="1000" noProof="1" smtClean="0">
                  <a:solidFill>
                    <a:schemeClr val="tx1">
                      <a:lumMod val="75000"/>
                      <a:lumOff val="25000"/>
                    </a:schemeClr>
                  </a:solidFill>
                  <a:latin typeface="Arial" panose="020B0604020202020204" pitchFamily="34" charset="0"/>
                  <a:cs typeface="Arial" panose="020B0604020202020204" pitchFamily="34" charset="0"/>
                </a:rPr>
              </a:br>
              <a:r>
                <a:rPr lang="en-US" sz="1000" noProof="1" smtClean="0">
                  <a:solidFill>
                    <a:schemeClr val="tx1">
                      <a:lumMod val="75000"/>
                      <a:lumOff val="25000"/>
                    </a:schemeClr>
                  </a:solidFill>
                  <a:latin typeface="Arial" panose="020B0604020202020204" pitchFamily="34" charset="0"/>
                  <a:cs typeface="Arial" panose="020B0604020202020204" pitchFamily="34" charset="0"/>
                </a:rPr>
                <a:t>and click </a:t>
              </a:r>
              <a:r>
                <a:rPr lang="en-US" sz="1000" b="1" noProof="1" smtClean="0">
                  <a:solidFill>
                    <a:schemeClr val="tx1">
                      <a:lumMod val="75000"/>
                      <a:lumOff val="25000"/>
                    </a:schemeClr>
                  </a:solidFill>
                  <a:latin typeface="Arial" panose="020B0604020202020204" pitchFamily="34" charset="0"/>
                  <a:cs typeface="Arial" panose="020B0604020202020204" pitchFamily="34" charset="0"/>
                </a:rPr>
                <a:t>Crop</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 to change </a:t>
              </a:r>
            </a:p>
            <a:p>
              <a:pPr algn="r">
                <a:defRPr/>
              </a:pPr>
              <a:r>
                <a:rPr lang="en-US" sz="1000" noProof="1" smtClean="0">
                  <a:solidFill>
                    <a:schemeClr val="tx1">
                      <a:lumMod val="75000"/>
                      <a:lumOff val="25000"/>
                    </a:schemeClr>
                  </a:solidFill>
                  <a:latin typeface="Arial" panose="020B0604020202020204" pitchFamily="34" charset="0"/>
                  <a:cs typeface="Arial" panose="020B0604020202020204" pitchFamily="34" charset="0"/>
                </a:rPr>
                <a:t>focus of the image / size </a:t>
              </a:r>
            </a:p>
            <a:p>
              <a:pPr algn="r">
                <a:defRPr/>
              </a:pPr>
              <a:endParaRPr lang="en-US" sz="1000" noProof="1" smtClean="0">
                <a:solidFill>
                  <a:schemeClr val="tx1">
                    <a:lumMod val="75000"/>
                    <a:lumOff val="25000"/>
                  </a:schemeClr>
                </a:solidFill>
                <a:latin typeface="Arial" panose="020B0604020202020204" pitchFamily="34" charset="0"/>
                <a:cs typeface="Arial" panose="020B0604020202020204" pitchFamily="34" charset="0"/>
              </a:endParaRPr>
            </a:p>
            <a:p>
              <a:pPr algn="r">
                <a:defRPr/>
              </a:pPr>
              <a:endParaRPr lang="en-US" sz="1000" noProof="1" smtClean="0">
                <a:solidFill>
                  <a:schemeClr val="tx1">
                    <a:lumMod val="75000"/>
                    <a:lumOff val="25000"/>
                  </a:schemeClr>
                </a:solidFill>
                <a:latin typeface="Arial" panose="020B0604020202020204" pitchFamily="34" charset="0"/>
                <a:cs typeface="Arial" panose="020B0604020202020204" pitchFamily="34" charset="0"/>
              </a:endParaRPr>
            </a:p>
            <a:p>
              <a:pPr algn="r">
                <a:defRPr/>
              </a:pPr>
              <a:r>
                <a:rPr lang="en-US" sz="1000" b="1" noProof="1" smtClean="0">
                  <a:solidFill>
                    <a:schemeClr val="tx1">
                      <a:lumMod val="75000"/>
                      <a:lumOff val="25000"/>
                    </a:schemeClr>
                  </a:solidFill>
                  <a:latin typeface="Arial" panose="020B0604020202020204" pitchFamily="34" charset="0"/>
                  <a:cs typeface="Arial" panose="020B0604020202020204" pitchFamily="34" charset="0"/>
                </a:rPr>
                <a:t>4. </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If you want to scale the image, hold the </a:t>
              </a:r>
              <a:r>
                <a:rPr lang="en-US" sz="1000" b="1" noProof="1" smtClean="0">
                  <a:solidFill>
                    <a:schemeClr val="tx1">
                      <a:lumMod val="75000"/>
                      <a:lumOff val="25000"/>
                    </a:schemeClr>
                  </a:solidFill>
                  <a:latin typeface="Arial" panose="020B0604020202020204" pitchFamily="34" charset="0"/>
                  <a:cs typeface="Arial" panose="020B0604020202020204" pitchFamily="34" charset="0"/>
                </a:rPr>
                <a:t>SHIFT</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 button down while dragging the corners of the image</a:t>
              </a:r>
            </a:p>
            <a:p>
              <a:pPr algn="r">
                <a:defRPr/>
              </a:pPr>
              <a:r>
                <a:rPr lang="en-US" sz="1000" noProof="1" smtClean="0">
                  <a:solidFill>
                    <a:schemeClr val="tx1">
                      <a:lumMod val="75000"/>
                      <a:lumOff val="25000"/>
                    </a:schemeClr>
                  </a:solidFill>
                  <a:latin typeface="Arial" panose="020B0604020202020204" pitchFamily="34" charset="0"/>
                  <a:cs typeface="Arial" panose="020B0604020202020204" pitchFamily="34" charset="0"/>
                </a:rPr>
                <a:t> </a:t>
              </a:r>
            </a:p>
            <a:p>
              <a:pPr algn="r">
                <a:defRPr/>
              </a:pPr>
              <a:endParaRPr lang="en-US" sz="1000" noProof="1" smtClean="0">
                <a:solidFill>
                  <a:schemeClr val="tx1">
                    <a:lumMod val="75000"/>
                    <a:lumOff val="25000"/>
                  </a:schemeClr>
                </a:solidFill>
                <a:latin typeface="Arial" panose="020B0604020202020204" pitchFamily="34" charset="0"/>
                <a:cs typeface="Arial" panose="020B0604020202020204" pitchFamily="34" charset="0"/>
              </a:endParaRPr>
            </a:p>
            <a:p>
              <a:pPr algn="r">
                <a:defRPr/>
              </a:pPr>
              <a:endParaRPr lang="en-US" sz="1000" noProof="1" smtClean="0">
                <a:solidFill>
                  <a:schemeClr val="tx1">
                    <a:lumMod val="75000"/>
                    <a:lumOff val="25000"/>
                  </a:schemeClr>
                </a:solidFill>
                <a:latin typeface="Arial" panose="020B0604020202020204" pitchFamily="34" charset="0"/>
                <a:cs typeface="Arial" panose="020B0604020202020204" pitchFamily="34" charset="0"/>
              </a:endParaRPr>
            </a:p>
            <a:p>
              <a:pPr algn="r">
                <a:defRPr/>
              </a:pPr>
              <a:r>
                <a:rPr lang="en-US" sz="1000" b="1" noProof="1" smtClean="0">
                  <a:solidFill>
                    <a:schemeClr val="tx1">
                      <a:lumMod val="75000"/>
                      <a:lumOff val="25000"/>
                    </a:schemeClr>
                  </a:solidFill>
                  <a:latin typeface="Arial" panose="020B0604020202020204" pitchFamily="34" charset="0"/>
                  <a:cs typeface="Arial" panose="020B0604020202020204" pitchFamily="34" charset="0"/>
                </a:rPr>
                <a:t>5. </a:t>
              </a:r>
              <a:r>
                <a:rPr lang="en-US" sz="1000" b="0" noProof="1" smtClean="0">
                  <a:solidFill>
                    <a:schemeClr val="tx1">
                      <a:lumMod val="75000"/>
                      <a:lumOff val="25000"/>
                    </a:schemeClr>
                  </a:solidFill>
                  <a:latin typeface="Arial" panose="020B0604020202020204" pitchFamily="34" charset="0"/>
                  <a:cs typeface="Arial" panose="020B0604020202020204" pitchFamily="34" charset="0"/>
                </a:rPr>
                <a:t>If text</a:t>
              </a:r>
              <a:r>
                <a:rPr lang="en-US" sz="1000" b="0" baseline="0" noProof="1" smtClean="0">
                  <a:solidFill>
                    <a:schemeClr val="tx1">
                      <a:lumMod val="75000"/>
                      <a:lumOff val="25000"/>
                    </a:schemeClr>
                  </a:solidFill>
                  <a:latin typeface="Arial" panose="020B0604020202020204" pitchFamily="34" charset="0"/>
                  <a:cs typeface="Arial" panose="020B0604020202020204" pitchFamily="34" charset="0"/>
                </a:rPr>
                <a:t> not is visible</a:t>
              </a:r>
              <a:r>
                <a:rPr lang="en-US" sz="1000" b="0" noProof="1" smtClean="0">
                  <a:solidFill>
                    <a:schemeClr val="tx1">
                      <a:lumMod val="75000"/>
                      <a:lumOff val="25000"/>
                    </a:schemeClr>
                  </a:solidFill>
                  <a:latin typeface="Arial" panose="020B0604020202020204" pitchFamily="34" charset="0"/>
                  <a:cs typeface="Arial" panose="020B0604020202020204" pitchFamily="34" charset="0"/>
                </a:rPr>
                <a:t>: </a:t>
              </a:r>
              <a:br>
                <a:rPr lang="en-US" sz="1000" b="0" noProof="1" smtClean="0">
                  <a:solidFill>
                    <a:schemeClr val="tx1">
                      <a:lumMod val="75000"/>
                      <a:lumOff val="25000"/>
                    </a:schemeClr>
                  </a:solidFill>
                  <a:latin typeface="Arial" panose="020B0604020202020204" pitchFamily="34" charset="0"/>
                  <a:cs typeface="Arial" panose="020B0604020202020204" pitchFamily="34" charset="0"/>
                </a:rPr>
              </a:br>
              <a:r>
                <a:rPr lang="en-US" sz="1000" noProof="1" smtClean="0">
                  <a:solidFill>
                    <a:schemeClr val="tx1">
                      <a:lumMod val="75000"/>
                      <a:lumOff val="25000"/>
                    </a:schemeClr>
                  </a:solidFill>
                  <a:latin typeface="Arial" panose="020B0604020202020204" pitchFamily="34" charset="0"/>
                  <a:cs typeface="Arial" panose="020B0604020202020204" pitchFamily="34" charset="0"/>
                </a:rPr>
                <a:t>Right-click on the picture and select </a:t>
              </a:r>
              <a:r>
                <a:rPr lang="en-US" sz="1000" b="1" noProof="1" smtClean="0">
                  <a:solidFill>
                    <a:schemeClr val="tx1">
                      <a:lumMod val="75000"/>
                      <a:lumOff val="25000"/>
                    </a:schemeClr>
                  </a:solidFill>
                  <a:latin typeface="Arial" panose="020B0604020202020204" pitchFamily="34" charset="0"/>
                  <a:cs typeface="Arial" panose="020B0604020202020204" pitchFamily="34" charset="0"/>
                </a:rPr>
                <a:t>Send to back</a:t>
              </a:r>
              <a:endParaRPr lang="en-US" sz="1000" b="1" noProof="1">
                <a:solidFill>
                  <a:schemeClr val="tx1">
                    <a:lumMod val="75000"/>
                    <a:lumOff val="25000"/>
                  </a:schemeClr>
                </a:solidFill>
                <a:latin typeface="Arial" panose="020B0604020202020204" pitchFamily="34" charset="0"/>
                <a:cs typeface="Arial" panose="020B0604020202020204" pitchFamily="34" charset="0"/>
              </a:endParaRPr>
            </a:p>
          </p:txBody>
        </p:sp>
        <p:pic>
          <p:nvPicPr>
            <p:cNvPr id="27"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t="8559"/>
            <a:stretch>
              <a:fillRect/>
            </a:stretch>
          </p:blipFill>
          <p:spPr bwMode="auto">
            <a:xfrm>
              <a:off x="-474829" y="2769000"/>
              <a:ext cx="313959" cy="2577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8" name="Gruppe 3"/>
            <p:cNvGrpSpPr>
              <a:grpSpLocks/>
            </p:cNvGrpSpPr>
            <p:nvPr userDrawn="1"/>
          </p:nvGrpSpPr>
          <p:grpSpPr bwMode="auto">
            <a:xfrm>
              <a:off x="-451060" y="3566588"/>
              <a:ext cx="320675" cy="380996"/>
              <a:chOff x="6860455" y="5854115"/>
              <a:chExt cx="252226" cy="300036"/>
            </a:xfrm>
          </p:grpSpPr>
          <p:pic>
            <p:nvPicPr>
              <p:cNvPr id="2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3991" y="5896976"/>
                <a:ext cx="238690" cy="257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Rounded Rectangle 25"/>
              <p:cNvSpPr/>
              <p:nvPr/>
            </p:nvSpPr>
            <p:spPr bwMode="auto">
              <a:xfrm>
                <a:off x="6860455" y="5854115"/>
                <a:ext cx="157329" cy="128767"/>
              </a:xfrm>
              <a:prstGeom prst="roundRect">
                <a:avLst/>
              </a:prstGeom>
              <a:noFill/>
              <a:ln w="19050">
                <a:solidFill>
                  <a:srgbClr val="E31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dirty="0"/>
              </a:p>
            </p:txBody>
          </p:sp>
        </p:grpSp>
      </p:grpSp>
    </p:spTree>
    <p:extLst>
      <p:ext uri="{BB962C8B-B14F-4D97-AF65-F5344CB8AC3E}">
        <p14:creationId xmlns:p14="http://schemas.microsoft.com/office/powerpoint/2010/main" val="3699969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8" name="Text Box 28"/>
          <p:cNvSpPr txBox="1">
            <a:spLocks noChangeArrowheads="1"/>
          </p:cNvSpPr>
          <p:nvPr userDrawn="1"/>
        </p:nvSpPr>
        <p:spPr bwMode="auto">
          <a:xfrm>
            <a:off x="-1365647" y="1442628"/>
            <a:ext cx="1295400" cy="795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defRPr sz="3200">
                <a:solidFill>
                  <a:schemeClr val="tx1"/>
                </a:solidFill>
                <a:latin typeface="Arial" pitchFamily="34" charset="0"/>
              </a:defRPr>
            </a:lvl1pPr>
            <a:lvl2pPr>
              <a:defRPr sz="2800">
                <a:solidFill>
                  <a:schemeClr val="tx1"/>
                </a:solidFill>
                <a:latin typeface="Arial" pitchFamily="34" charset="0"/>
              </a:defRPr>
            </a:lvl2pPr>
            <a:lvl3pPr>
              <a:defRPr sz="2400">
                <a:solidFill>
                  <a:schemeClr val="tx1"/>
                </a:solidFill>
                <a:latin typeface="Arial" pitchFamily="34" charset="0"/>
              </a:defRPr>
            </a:lvl3pPr>
            <a:lvl4pPr>
              <a:defRPr sz="2000">
                <a:solidFill>
                  <a:schemeClr val="tx1"/>
                </a:solidFill>
                <a:latin typeface="Arial" pitchFamily="34" charset="0"/>
              </a:defRPr>
            </a:lvl4pPr>
            <a:lvl5pPr>
              <a:defRPr sz="2000">
                <a:solidFill>
                  <a:schemeClr val="tx1"/>
                </a:solidFill>
                <a:latin typeface="Arial" pitchFamily="34" charset="0"/>
              </a:defRPr>
            </a:lvl5pPr>
            <a:lvl6pPr eaLnBrk="0" hangingPunct="0">
              <a:defRPr sz="2000">
                <a:solidFill>
                  <a:schemeClr val="tx1"/>
                </a:solidFill>
                <a:latin typeface="Arial" pitchFamily="34" charset="0"/>
              </a:defRPr>
            </a:lvl6pPr>
            <a:lvl7pPr eaLnBrk="0" hangingPunct="0">
              <a:defRPr sz="2000">
                <a:solidFill>
                  <a:schemeClr val="tx1"/>
                </a:solidFill>
                <a:latin typeface="Arial" pitchFamily="34" charset="0"/>
              </a:defRPr>
            </a:lvl7pPr>
            <a:lvl8pPr eaLnBrk="0" hangingPunct="0">
              <a:defRPr sz="2000">
                <a:solidFill>
                  <a:schemeClr val="tx1"/>
                </a:solidFill>
                <a:latin typeface="Arial" pitchFamily="34" charset="0"/>
              </a:defRPr>
            </a:lvl8pPr>
            <a:lvl9pPr eaLnBrk="0" hangingPunct="0">
              <a:defRPr sz="2000">
                <a:solidFill>
                  <a:schemeClr val="tx1"/>
                </a:solidFill>
                <a:latin typeface="Arial" pitchFamily="34" charset="0"/>
              </a:defRPr>
            </a:lvl9pPr>
          </a:lstStyle>
          <a:p>
            <a:pPr algn="r">
              <a:spcBef>
                <a:spcPts val="0"/>
              </a:spcBef>
              <a:spcAft>
                <a:spcPts val="225"/>
              </a:spcAft>
              <a:defRPr/>
            </a:pPr>
            <a:endParaRPr lang="en-US" altLang="da-DK" sz="1000" b="1" noProof="1" smtClean="0">
              <a:solidFill>
                <a:schemeClr val="tx1">
                  <a:lumMod val="75000"/>
                  <a:lumOff val="25000"/>
                </a:schemeClr>
              </a:solidFill>
            </a:endParaRPr>
          </a:p>
          <a:p>
            <a:pPr marL="0" marR="0" indent="0" algn="r" defTabSz="685800" rtl="0" eaLnBrk="1" fontAlgn="auto" latinLnBrk="0" hangingPunct="1">
              <a:lnSpc>
                <a:spcPct val="100000"/>
              </a:lnSpc>
              <a:spcBef>
                <a:spcPts val="0"/>
              </a:spcBef>
              <a:spcAft>
                <a:spcPts val="0"/>
              </a:spcAft>
              <a:buClrTx/>
              <a:buSzTx/>
              <a:buFontTx/>
              <a:buNone/>
              <a:tabLst/>
              <a:defRPr/>
            </a:pPr>
            <a:r>
              <a:rPr lang="en-US" altLang="da-DK" sz="1000" noProof="1" smtClean="0">
                <a:solidFill>
                  <a:schemeClr val="tx1">
                    <a:lumMod val="75000"/>
                    <a:lumOff val="25000"/>
                  </a:schemeClr>
                </a:solidFill>
              </a:rPr>
              <a:t>Use </a:t>
            </a:r>
            <a:r>
              <a:rPr lang="en-US" altLang="da-DK" sz="1000" b="1" noProof="1" smtClean="0">
                <a:solidFill>
                  <a:schemeClr val="tx1">
                    <a:lumMod val="75000"/>
                    <a:lumOff val="25000"/>
                  </a:schemeClr>
                </a:solidFill>
              </a:rPr>
              <a:t>TAB-key </a:t>
            </a:r>
            <a:br>
              <a:rPr lang="en-US" altLang="da-DK" sz="1000" b="1" noProof="1" smtClean="0">
                <a:solidFill>
                  <a:schemeClr val="tx1">
                    <a:lumMod val="75000"/>
                    <a:lumOff val="25000"/>
                  </a:schemeClr>
                </a:solidFill>
              </a:rPr>
            </a:br>
            <a:r>
              <a:rPr lang="en-US" altLang="da-DK" sz="1000" b="0" noProof="1" smtClean="0">
                <a:solidFill>
                  <a:schemeClr val="tx1">
                    <a:lumMod val="75000"/>
                    <a:lumOff val="25000"/>
                  </a:schemeClr>
                </a:solidFill>
              </a:rPr>
              <a:t>to add pre-</a:t>
            </a:r>
            <a:br>
              <a:rPr lang="en-US" altLang="da-DK" sz="1000" b="0" noProof="1" smtClean="0">
                <a:solidFill>
                  <a:schemeClr val="tx1">
                    <a:lumMod val="75000"/>
                    <a:lumOff val="25000"/>
                  </a:schemeClr>
                </a:solidFill>
              </a:rPr>
            </a:br>
            <a:r>
              <a:rPr lang="en-US" altLang="da-DK" sz="1000" b="0" noProof="1" smtClean="0">
                <a:solidFill>
                  <a:schemeClr val="tx1">
                    <a:lumMod val="75000"/>
                    <a:lumOff val="25000"/>
                  </a:schemeClr>
                </a:solidFill>
              </a:rPr>
              <a:t>formatted bullets </a:t>
            </a:r>
          </a:p>
          <a:p>
            <a:pPr algn="r">
              <a:spcBef>
                <a:spcPts val="0"/>
              </a:spcBef>
              <a:defRPr/>
            </a:pPr>
            <a:endParaRPr lang="en-US" altLang="da-DK" sz="1000" b="0" noProof="1" smtClean="0">
              <a:solidFill>
                <a:schemeClr val="tx1">
                  <a:lumMod val="75000"/>
                  <a:lumOff val="25000"/>
                </a:schemeClr>
              </a:solidFill>
            </a:endParaRPr>
          </a:p>
        </p:txBody>
      </p:sp>
      <p:sp>
        <p:nvSpPr>
          <p:cNvPr id="10" name="Text Placeholder 2"/>
          <p:cNvSpPr>
            <a:spLocks noGrp="1"/>
          </p:cNvSpPr>
          <p:nvPr>
            <p:ph idx="1" hasCustomPrompt="1"/>
          </p:nvPr>
        </p:nvSpPr>
        <p:spPr>
          <a:xfrm>
            <a:off x="431800" y="1089025"/>
            <a:ext cx="8439150" cy="5219700"/>
          </a:xfrm>
          <a:prstGeom prst="rect">
            <a:avLst/>
          </a:prstGeom>
        </p:spPr>
        <p:txBody>
          <a:bodyPr vert="horz" lIns="0" tIns="0" rIns="0" bIns="0" rtlCol="0">
            <a:normAutofit/>
          </a:bodyPr>
          <a:lstStyle>
            <a:lvl1pPr>
              <a:defRPr baseline="0"/>
            </a:lvl1pPr>
            <a:lvl2pPr marL="453600" indent="-226800">
              <a:buFont typeface="Verdana" panose="020B0604030504040204" pitchFamily="34" charset="0"/>
              <a:buChar char="●"/>
              <a:defRPr sz="1650"/>
            </a:lvl2pPr>
            <a:lvl3pPr marL="637200" indent="-183600">
              <a:buFont typeface="Verdana" panose="020B0604030504040204" pitchFamily="34" charset="0"/>
              <a:buChar char="●"/>
              <a:defRPr sz="1350"/>
            </a:lvl3pPr>
            <a:lvl4pPr marL="820800">
              <a:defRPr/>
            </a:lvl4pPr>
            <a:lvl5pPr marL="1004400">
              <a:defRPr/>
            </a:lvl5pPr>
            <a:lvl6pPr marL="1004400">
              <a:defRPr/>
            </a:lvl6pPr>
            <a:lvl7pPr marL="1004400">
              <a:defRPr/>
            </a:lvl7pPr>
            <a:lvl8pPr marL="1004400">
              <a:defRPr/>
            </a:lvl8pPr>
            <a:lvl9pPr marL="1004400">
              <a:defRPr/>
            </a:lvl9pPr>
          </a:lstStyle>
          <a:p>
            <a:pPr lvl="0"/>
            <a:r>
              <a:rPr lang="en-US" dirty="0" smtClean="0"/>
              <a:t>Click to add text. Keep your message short and to the point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a:t>
            </a:r>
          </a:p>
          <a:p>
            <a:pPr lvl="8"/>
            <a:r>
              <a:rPr lang="en-US" dirty="0" smtClean="0"/>
              <a:t>Ninth</a:t>
            </a:r>
          </a:p>
          <a:p>
            <a:pPr lvl="4"/>
            <a:endParaRPr lang="en-US" dirty="0"/>
          </a:p>
        </p:txBody>
      </p:sp>
      <p:sp>
        <p:nvSpPr>
          <p:cNvPr id="14" name="Date Placeholder 13"/>
          <p:cNvSpPr>
            <a:spLocks noGrp="1"/>
          </p:cNvSpPr>
          <p:nvPr>
            <p:ph type="dt" sz="half" idx="10"/>
          </p:nvPr>
        </p:nvSpPr>
        <p:spPr/>
        <p:txBody>
          <a:bodyPr/>
          <a:lstStyle/>
          <a:p>
            <a:endParaRPr lang="en-US" dirty="0"/>
          </a:p>
        </p:txBody>
      </p:sp>
      <p:sp>
        <p:nvSpPr>
          <p:cNvPr id="15" name="Footer Placeholder 14"/>
          <p:cNvSpPr>
            <a:spLocks noGrp="1"/>
          </p:cNvSpPr>
          <p:nvPr>
            <p:ph type="ftr" sz="quarter" idx="11"/>
          </p:nvPr>
        </p:nvSpPr>
        <p:spPr/>
        <p:txBody>
          <a:bodyPr/>
          <a:lstStyle/>
          <a:p>
            <a:r>
              <a:rPr lang="en-US" smtClean="0"/>
              <a:t>Model Based Tests</a:t>
            </a:r>
            <a:endParaRPr lang="en-US" dirty="0"/>
          </a:p>
        </p:txBody>
      </p:sp>
    </p:spTree>
    <p:extLst>
      <p:ext uri="{BB962C8B-B14F-4D97-AF65-F5344CB8AC3E}">
        <p14:creationId xmlns:p14="http://schemas.microsoft.com/office/powerpoint/2010/main" val="31462166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chart et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hasCustomPrompt="1"/>
          </p:nvPr>
        </p:nvSpPr>
        <p:spPr>
          <a:xfrm>
            <a:off x="431800" y="1089025"/>
            <a:ext cx="8439150" cy="5219699"/>
          </a:xfrm>
        </p:spPr>
        <p:txBody>
          <a:bodyPr/>
          <a:lstStyle/>
          <a:p>
            <a:pPr lvl="0"/>
            <a:r>
              <a:rPr lang="en-US" dirty="0" smtClean="0"/>
              <a:t>Insert Table, Chart, SmartArt, ClipArt or Video</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Model Based Tests</a:t>
            </a:r>
            <a:endParaRPr lang="en-US" dirty="0"/>
          </a:p>
        </p:txBody>
      </p:sp>
    </p:spTree>
    <p:extLst>
      <p:ext uri="{BB962C8B-B14F-4D97-AF65-F5344CB8AC3E}">
        <p14:creationId xmlns:p14="http://schemas.microsoft.com/office/powerpoint/2010/main" val="3145030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Picture Placeholder 2"/>
          <p:cNvSpPr>
            <a:spLocks noGrp="1"/>
          </p:cNvSpPr>
          <p:nvPr>
            <p:ph type="pic" sz="quarter" idx="13" hasCustomPrompt="1"/>
          </p:nvPr>
        </p:nvSpPr>
        <p:spPr>
          <a:xfrm>
            <a:off x="431800" y="1150938"/>
            <a:ext cx="8439150" cy="5157787"/>
          </a:xfrm>
          <a:noFill/>
        </p:spPr>
        <p:txBody>
          <a:bodyPr tIns="972000" anchor="ctr" anchorCtr="0">
            <a:normAutofit/>
          </a:bodyPr>
          <a:lstStyle>
            <a:lvl1pPr marL="0" indent="0" algn="ctr">
              <a:buNone/>
              <a:defRPr sz="1500"/>
            </a:lvl1pPr>
          </a:lstStyle>
          <a:p>
            <a:r>
              <a:rPr lang="en-US" dirty="0" smtClean="0"/>
              <a:t>Insert picture from this destination: C:\milestone\templates\pictures</a:t>
            </a:r>
          </a:p>
        </p:txBody>
      </p:sp>
      <p:grpSp>
        <p:nvGrpSpPr>
          <p:cNvPr id="13" name="Group 12"/>
          <p:cNvGrpSpPr/>
          <p:nvPr userDrawn="1"/>
        </p:nvGrpSpPr>
        <p:grpSpPr>
          <a:xfrm>
            <a:off x="-2105425" y="1357662"/>
            <a:ext cx="2010930" cy="2744327"/>
            <a:chOff x="-2057401" y="1203257"/>
            <a:chExt cx="1927016" cy="2744327"/>
          </a:xfrm>
        </p:grpSpPr>
        <p:sp>
          <p:nvSpPr>
            <p:cNvPr id="20" name="Tekstboks 2"/>
            <p:cNvSpPr txBox="1"/>
            <p:nvPr userDrawn="1"/>
          </p:nvSpPr>
          <p:spPr>
            <a:xfrm>
              <a:off x="-2057401" y="1203257"/>
              <a:ext cx="1912938" cy="2333972"/>
            </a:xfrm>
            <a:prstGeom prst="rect">
              <a:avLst/>
            </a:prstGeom>
            <a:noFill/>
          </p:spPr>
          <p:txBody>
            <a:bodyPr lIns="0" tIns="0" rIns="0" bIns="0">
              <a:spAutoFit/>
            </a:bodyPr>
            <a:lstStyle/>
            <a:p>
              <a:pPr algn="r">
                <a:spcAft>
                  <a:spcPts val="225"/>
                </a:spcAft>
                <a:defRPr/>
              </a:pPr>
              <a:r>
                <a:rPr lang="en-US" sz="1000" b="1" noProof="1" smtClean="0">
                  <a:solidFill>
                    <a:schemeClr val="tx1">
                      <a:lumMod val="75000"/>
                      <a:lumOff val="25000"/>
                    </a:schemeClr>
                  </a:solidFill>
                  <a:latin typeface="Arial" panose="020B0604020202020204" pitchFamily="34" charset="0"/>
                  <a:cs typeface="Arial" panose="020B0604020202020204" pitchFamily="34" charset="0"/>
                </a:rPr>
                <a:t>Insert Image </a:t>
              </a:r>
            </a:p>
            <a:p>
              <a:pPr algn="r">
                <a:defRPr/>
              </a:pPr>
              <a:r>
                <a:rPr lang="en-US" sz="1000" b="1" noProof="1" smtClean="0">
                  <a:solidFill>
                    <a:schemeClr val="tx1">
                      <a:lumMod val="75000"/>
                      <a:lumOff val="25000"/>
                    </a:schemeClr>
                  </a:solidFill>
                  <a:latin typeface="Arial" panose="020B0604020202020204" pitchFamily="34" charset="0"/>
                  <a:cs typeface="Arial" panose="020B0604020202020204" pitchFamily="34" charset="0"/>
                </a:rPr>
                <a:t>1. </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Click picture icon in </a:t>
              </a:r>
              <a:br>
                <a:rPr lang="en-US" sz="1000" noProof="1" smtClean="0">
                  <a:solidFill>
                    <a:schemeClr val="tx1">
                      <a:lumMod val="75000"/>
                      <a:lumOff val="25000"/>
                    </a:schemeClr>
                  </a:solidFill>
                  <a:latin typeface="Arial" panose="020B0604020202020204" pitchFamily="34" charset="0"/>
                  <a:cs typeface="Arial" panose="020B0604020202020204" pitchFamily="34" charset="0"/>
                </a:rPr>
              </a:br>
              <a:r>
                <a:rPr lang="en-US" sz="1000" noProof="1" smtClean="0">
                  <a:solidFill>
                    <a:schemeClr val="tx1">
                      <a:lumMod val="75000"/>
                      <a:lumOff val="25000"/>
                    </a:schemeClr>
                  </a:solidFill>
                  <a:latin typeface="Arial" panose="020B0604020202020204" pitchFamily="34" charset="0"/>
                  <a:cs typeface="Arial" panose="020B0604020202020204" pitchFamily="34" charset="0"/>
                </a:rPr>
                <a:t>the middle of</a:t>
              </a:r>
              <a:r>
                <a:rPr lang="en-US" sz="1000" baseline="0" noProof="1" smtClean="0">
                  <a:solidFill>
                    <a:schemeClr val="tx1">
                      <a:lumMod val="75000"/>
                      <a:lumOff val="25000"/>
                    </a:schemeClr>
                  </a:solidFill>
                  <a:latin typeface="Arial" panose="020B0604020202020204" pitchFamily="34" charset="0"/>
                  <a:cs typeface="Arial" panose="020B0604020202020204" pitchFamily="34" charset="0"/>
                </a:rPr>
                <a:t> the </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placeholder </a:t>
              </a:r>
            </a:p>
            <a:p>
              <a:pPr algn="r">
                <a:defRPr/>
              </a:pPr>
              <a:r>
                <a:rPr lang="en-US" sz="1000" b="1" noProof="1" smtClean="0">
                  <a:solidFill>
                    <a:schemeClr val="tx1">
                      <a:lumMod val="75000"/>
                      <a:lumOff val="25000"/>
                    </a:schemeClr>
                  </a:solidFill>
                  <a:latin typeface="Arial" panose="020B0604020202020204" pitchFamily="34" charset="0"/>
                  <a:cs typeface="Arial" panose="020B0604020202020204" pitchFamily="34" charset="0"/>
                </a:rPr>
                <a:t>2. </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Insert the desired picture </a:t>
              </a:r>
              <a:br>
                <a:rPr lang="en-US" sz="1000" noProof="1" smtClean="0">
                  <a:solidFill>
                    <a:schemeClr val="tx1">
                      <a:lumMod val="75000"/>
                      <a:lumOff val="25000"/>
                    </a:schemeClr>
                  </a:solidFill>
                  <a:latin typeface="Arial" panose="020B0604020202020204" pitchFamily="34" charset="0"/>
                  <a:cs typeface="Arial" panose="020B0604020202020204" pitchFamily="34" charset="0"/>
                </a:rPr>
              </a:br>
              <a:r>
                <a:rPr lang="en-US" sz="1000" noProof="1" smtClean="0">
                  <a:solidFill>
                    <a:schemeClr val="tx1">
                      <a:lumMod val="75000"/>
                      <a:lumOff val="25000"/>
                    </a:schemeClr>
                  </a:solidFill>
                  <a:latin typeface="Arial" panose="020B0604020202020204" pitchFamily="34" charset="0"/>
                  <a:cs typeface="Arial" panose="020B0604020202020204" pitchFamily="34" charset="0"/>
                </a:rPr>
                <a:t>from this destination: </a:t>
              </a:r>
              <a:r>
                <a:rPr lang="en-US" sz="1000" b="1" noProof="1" smtClean="0">
                  <a:solidFill>
                    <a:schemeClr val="tx1">
                      <a:lumMod val="75000"/>
                      <a:lumOff val="25000"/>
                    </a:schemeClr>
                  </a:solidFill>
                  <a:latin typeface="Arial" panose="020B0604020202020204" pitchFamily="34" charset="0"/>
                  <a:cs typeface="Arial" panose="020B0604020202020204" pitchFamily="34" charset="0"/>
                </a:rPr>
                <a:t>C:\milestone\templates\pictures </a:t>
              </a:r>
              <a:br>
                <a:rPr lang="en-US" sz="1000" b="1" noProof="1" smtClean="0">
                  <a:solidFill>
                    <a:schemeClr val="tx1">
                      <a:lumMod val="75000"/>
                      <a:lumOff val="25000"/>
                    </a:schemeClr>
                  </a:solidFill>
                  <a:latin typeface="Arial" panose="020B0604020202020204" pitchFamily="34" charset="0"/>
                  <a:cs typeface="Arial" panose="020B0604020202020204" pitchFamily="34" charset="0"/>
                </a:rPr>
              </a:br>
              <a:r>
                <a:rPr lang="en-US" sz="1000" b="1" noProof="1" smtClean="0">
                  <a:solidFill>
                    <a:schemeClr val="tx1">
                      <a:lumMod val="75000"/>
                      <a:lumOff val="25000"/>
                    </a:schemeClr>
                  </a:solidFill>
                  <a:latin typeface="Arial" panose="020B0604020202020204" pitchFamily="34" charset="0"/>
                  <a:cs typeface="Arial" panose="020B0604020202020204" pitchFamily="34" charset="0"/>
                </a:rPr>
                <a:t>3. </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Click on picture to </a:t>
              </a:r>
              <a:br>
                <a:rPr lang="en-US" sz="1000" noProof="1" smtClean="0">
                  <a:solidFill>
                    <a:schemeClr val="tx1">
                      <a:lumMod val="75000"/>
                      <a:lumOff val="25000"/>
                    </a:schemeClr>
                  </a:solidFill>
                  <a:latin typeface="Arial" panose="020B0604020202020204" pitchFamily="34" charset="0"/>
                  <a:cs typeface="Arial" panose="020B0604020202020204" pitchFamily="34" charset="0"/>
                </a:rPr>
              </a:br>
              <a:r>
                <a:rPr lang="en-US" sz="1000" noProof="1" smtClean="0">
                  <a:solidFill>
                    <a:schemeClr val="tx1">
                      <a:lumMod val="75000"/>
                      <a:lumOff val="25000"/>
                    </a:schemeClr>
                  </a:solidFill>
                  <a:latin typeface="Arial" panose="020B0604020202020204" pitchFamily="34" charset="0"/>
                  <a:cs typeface="Arial" panose="020B0604020202020204" pitchFamily="34" charset="0"/>
                </a:rPr>
                <a:t>activate </a:t>
              </a:r>
              <a:r>
                <a:rPr lang="en-US" sz="1000" b="1" noProof="1" smtClean="0">
                  <a:solidFill>
                    <a:schemeClr val="tx1">
                      <a:lumMod val="75000"/>
                      <a:lumOff val="25000"/>
                    </a:schemeClr>
                  </a:solidFill>
                  <a:latin typeface="Arial" panose="020B0604020202020204" pitchFamily="34" charset="0"/>
                  <a:cs typeface="Arial" panose="020B0604020202020204" pitchFamily="34" charset="0"/>
                </a:rPr>
                <a:t>Picture Tools</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 </a:t>
              </a:r>
              <a:br>
                <a:rPr lang="en-US" sz="1000" noProof="1" smtClean="0">
                  <a:solidFill>
                    <a:schemeClr val="tx1">
                      <a:lumMod val="75000"/>
                      <a:lumOff val="25000"/>
                    </a:schemeClr>
                  </a:solidFill>
                  <a:latin typeface="Arial" panose="020B0604020202020204" pitchFamily="34" charset="0"/>
                  <a:cs typeface="Arial" panose="020B0604020202020204" pitchFamily="34" charset="0"/>
                </a:rPr>
              </a:br>
              <a:r>
                <a:rPr lang="en-US" sz="1000" noProof="1" smtClean="0">
                  <a:solidFill>
                    <a:schemeClr val="tx1">
                      <a:lumMod val="75000"/>
                      <a:lumOff val="25000"/>
                    </a:schemeClr>
                  </a:solidFill>
                  <a:latin typeface="Arial" panose="020B0604020202020204" pitchFamily="34" charset="0"/>
                  <a:cs typeface="Arial" panose="020B0604020202020204" pitchFamily="34" charset="0"/>
                </a:rPr>
                <a:t>and click </a:t>
              </a:r>
              <a:r>
                <a:rPr lang="en-US" sz="1000" b="1" noProof="1" smtClean="0">
                  <a:solidFill>
                    <a:schemeClr val="tx1">
                      <a:lumMod val="75000"/>
                      <a:lumOff val="25000"/>
                    </a:schemeClr>
                  </a:solidFill>
                  <a:latin typeface="Arial" panose="020B0604020202020204" pitchFamily="34" charset="0"/>
                  <a:cs typeface="Arial" panose="020B0604020202020204" pitchFamily="34" charset="0"/>
                </a:rPr>
                <a:t>Crop</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 to change </a:t>
              </a:r>
            </a:p>
            <a:p>
              <a:pPr algn="r">
                <a:defRPr/>
              </a:pPr>
              <a:r>
                <a:rPr lang="en-US" sz="1000" noProof="1" smtClean="0">
                  <a:solidFill>
                    <a:schemeClr val="tx1">
                      <a:lumMod val="75000"/>
                      <a:lumOff val="25000"/>
                    </a:schemeClr>
                  </a:solidFill>
                  <a:latin typeface="Arial" panose="020B0604020202020204" pitchFamily="34" charset="0"/>
                  <a:cs typeface="Arial" panose="020B0604020202020204" pitchFamily="34" charset="0"/>
                </a:rPr>
                <a:t>focus of the image / size </a:t>
              </a:r>
            </a:p>
            <a:p>
              <a:pPr algn="r">
                <a:defRPr/>
              </a:pPr>
              <a:endParaRPr lang="en-US" sz="1000" noProof="1" smtClean="0">
                <a:solidFill>
                  <a:schemeClr val="tx1">
                    <a:lumMod val="75000"/>
                    <a:lumOff val="25000"/>
                  </a:schemeClr>
                </a:solidFill>
                <a:latin typeface="Arial" panose="020B0604020202020204" pitchFamily="34" charset="0"/>
                <a:cs typeface="Arial" panose="020B0604020202020204" pitchFamily="34" charset="0"/>
              </a:endParaRPr>
            </a:p>
            <a:p>
              <a:pPr algn="r">
                <a:defRPr/>
              </a:pPr>
              <a:endParaRPr lang="en-US" sz="1000" noProof="1" smtClean="0">
                <a:solidFill>
                  <a:schemeClr val="tx1">
                    <a:lumMod val="75000"/>
                    <a:lumOff val="25000"/>
                  </a:schemeClr>
                </a:solidFill>
                <a:latin typeface="Arial" panose="020B0604020202020204" pitchFamily="34" charset="0"/>
                <a:cs typeface="Arial" panose="020B0604020202020204" pitchFamily="34" charset="0"/>
              </a:endParaRPr>
            </a:p>
            <a:p>
              <a:pPr algn="r">
                <a:defRPr/>
              </a:pPr>
              <a:r>
                <a:rPr lang="en-US" sz="1000" b="1" noProof="1" smtClean="0">
                  <a:solidFill>
                    <a:schemeClr val="tx1">
                      <a:lumMod val="75000"/>
                      <a:lumOff val="25000"/>
                    </a:schemeClr>
                  </a:solidFill>
                  <a:latin typeface="Arial" panose="020B0604020202020204" pitchFamily="34" charset="0"/>
                  <a:cs typeface="Arial" panose="020B0604020202020204" pitchFamily="34" charset="0"/>
                </a:rPr>
                <a:t>4. </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If you want to scale the image, hold the </a:t>
              </a:r>
              <a:r>
                <a:rPr lang="en-US" sz="1000" b="1" noProof="1" smtClean="0">
                  <a:solidFill>
                    <a:schemeClr val="tx1">
                      <a:lumMod val="75000"/>
                      <a:lumOff val="25000"/>
                    </a:schemeClr>
                  </a:solidFill>
                  <a:latin typeface="Arial" panose="020B0604020202020204" pitchFamily="34" charset="0"/>
                  <a:cs typeface="Arial" panose="020B0604020202020204" pitchFamily="34" charset="0"/>
                </a:rPr>
                <a:t>SHIFT</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 button down while dragging the corners of the image</a:t>
              </a:r>
            </a:p>
          </p:txBody>
        </p:sp>
        <p:pic>
          <p:nvPicPr>
            <p:cNvPr id="21"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t="8559"/>
            <a:stretch>
              <a:fillRect/>
            </a:stretch>
          </p:blipFill>
          <p:spPr bwMode="auto">
            <a:xfrm>
              <a:off x="-474829" y="2769000"/>
              <a:ext cx="313959" cy="2577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2" name="Gruppe 3"/>
            <p:cNvGrpSpPr>
              <a:grpSpLocks/>
            </p:cNvGrpSpPr>
            <p:nvPr userDrawn="1"/>
          </p:nvGrpSpPr>
          <p:grpSpPr bwMode="auto">
            <a:xfrm>
              <a:off x="-451060" y="3566588"/>
              <a:ext cx="320675" cy="380996"/>
              <a:chOff x="6860455" y="5854115"/>
              <a:chExt cx="252226" cy="300036"/>
            </a:xfrm>
          </p:grpSpPr>
          <p:pic>
            <p:nvPicPr>
              <p:cNvPr id="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3991" y="5896976"/>
                <a:ext cx="238690" cy="257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Rounded Rectangle 25"/>
              <p:cNvSpPr/>
              <p:nvPr/>
            </p:nvSpPr>
            <p:spPr bwMode="auto">
              <a:xfrm>
                <a:off x="6860455" y="5854115"/>
                <a:ext cx="157329" cy="128767"/>
              </a:xfrm>
              <a:prstGeom prst="roundRect">
                <a:avLst/>
              </a:prstGeom>
              <a:noFill/>
              <a:ln w="19050">
                <a:solidFill>
                  <a:srgbClr val="E31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dirty="0"/>
              </a:p>
            </p:txBody>
          </p:sp>
        </p:grpSp>
      </p:grpSp>
      <p:sp>
        <p:nvSpPr>
          <p:cNvPr id="8" name="Date Placeholder 7"/>
          <p:cNvSpPr>
            <a:spLocks noGrp="1"/>
          </p:cNvSpPr>
          <p:nvPr>
            <p:ph type="dt" sz="half" idx="14"/>
          </p:nvPr>
        </p:nvSpPr>
        <p:spPr/>
        <p:txBody>
          <a:bodyPr/>
          <a:lstStyle/>
          <a:p>
            <a:endParaRPr lang="en-US" dirty="0"/>
          </a:p>
        </p:txBody>
      </p:sp>
      <p:sp>
        <p:nvSpPr>
          <p:cNvPr id="9" name="Footer Placeholder 8"/>
          <p:cNvSpPr>
            <a:spLocks noGrp="1"/>
          </p:cNvSpPr>
          <p:nvPr>
            <p:ph type="ftr" sz="quarter" idx="15"/>
          </p:nvPr>
        </p:nvSpPr>
        <p:spPr/>
        <p:txBody>
          <a:bodyPr/>
          <a:lstStyle/>
          <a:p>
            <a:r>
              <a:rPr lang="en-US" smtClean="0"/>
              <a:t>Model Based Tests</a:t>
            </a:r>
            <a:endParaRPr lang="en-US" dirty="0"/>
          </a:p>
        </p:txBody>
      </p:sp>
    </p:spTree>
    <p:extLst>
      <p:ext uri="{BB962C8B-B14F-4D97-AF65-F5344CB8AC3E}">
        <p14:creationId xmlns:p14="http://schemas.microsoft.com/office/powerpoint/2010/main" val="1516919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and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1" name="Text Placeholder 2"/>
          <p:cNvSpPr>
            <a:spLocks noGrp="1"/>
          </p:cNvSpPr>
          <p:nvPr>
            <p:ph type="body" sz="quarter" idx="15" hasCustomPrompt="1"/>
          </p:nvPr>
        </p:nvSpPr>
        <p:spPr>
          <a:xfrm>
            <a:off x="431801" y="1089025"/>
            <a:ext cx="3692524" cy="5219700"/>
          </a:xfrm>
        </p:spPr>
        <p:txBody>
          <a:bodyPr/>
          <a:lstStyle>
            <a:lvl1pPr>
              <a:defRPr/>
            </a:lvl1pPr>
            <a:lvl2pPr marL="453600">
              <a:defRPr sz="1650"/>
            </a:lvl2pPr>
            <a:lvl3pPr marL="637200" indent="-183600">
              <a:buFont typeface="Verdana" panose="020B0604030504040204" pitchFamily="34" charset="0"/>
              <a:buChar char="●"/>
              <a:defRPr sz="1350"/>
            </a:lvl3pPr>
            <a:lvl4pPr marL="820800">
              <a:defRPr/>
            </a:lvl4pPr>
            <a:lvl5pPr marL="1004400">
              <a:defRPr/>
            </a:lvl5pPr>
            <a:lvl6pPr marL="1004400">
              <a:defRPr/>
            </a:lvl6pPr>
            <a:lvl7pPr marL="1004400">
              <a:defRPr/>
            </a:lvl7pPr>
            <a:lvl8pPr marL="1004400">
              <a:defRPr/>
            </a:lvl8pPr>
            <a:lvl9pPr marL="1004400">
              <a:defRPr/>
            </a:lvl9pPr>
          </a:lstStyle>
          <a:p>
            <a:pPr lvl="0"/>
            <a:r>
              <a:rPr lang="en-US" dirty="0" smtClean="0"/>
              <a:t>Click to add text. Keep your message short and to the point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a:t>
            </a:r>
          </a:p>
          <a:p>
            <a:pPr lvl="8"/>
            <a:r>
              <a:rPr lang="en-US" dirty="0" smtClean="0"/>
              <a:t>Ninth</a:t>
            </a:r>
          </a:p>
          <a:p>
            <a:pPr lvl="5"/>
            <a:endParaRPr lang="en-GB" dirty="0"/>
          </a:p>
        </p:txBody>
      </p:sp>
      <p:sp>
        <p:nvSpPr>
          <p:cNvPr id="9" name="Picture Placeholder 3"/>
          <p:cNvSpPr>
            <a:spLocks noGrp="1"/>
          </p:cNvSpPr>
          <p:nvPr>
            <p:ph type="pic" sz="quarter" idx="14" hasCustomPrompt="1"/>
          </p:nvPr>
        </p:nvSpPr>
        <p:spPr>
          <a:xfrm>
            <a:off x="4392612" y="1150938"/>
            <a:ext cx="4478337" cy="5157787"/>
          </a:xfrm>
          <a:noFill/>
        </p:spPr>
        <p:txBody>
          <a:bodyPr tIns="972000" anchor="ctr" anchorCtr="0">
            <a:normAutofit/>
          </a:bodyPr>
          <a:lstStyle>
            <a:lvl1pPr marL="0" marR="0" indent="0" algn="ctr" defTabSz="685800" rtl="0" eaLnBrk="1" fontAlgn="auto" latinLnBrk="0" hangingPunct="1">
              <a:lnSpc>
                <a:spcPct val="100000"/>
              </a:lnSpc>
              <a:spcBef>
                <a:spcPts val="0"/>
              </a:spcBef>
              <a:spcAft>
                <a:spcPts val="0"/>
              </a:spcAft>
              <a:buClrTx/>
              <a:buSzTx/>
              <a:buFont typeface="Verdana" panose="020B0604030504040204" pitchFamily="34" charset="0"/>
              <a:buNone/>
              <a:tabLst/>
              <a:defRPr sz="900"/>
            </a:lvl1pPr>
          </a:lstStyle>
          <a:p>
            <a:r>
              <a:rPr lang="en-US" dirty="0" smtClean="0"/>
              <a:t>Insert picture from this destination: C:\milestone\templates\pictures</a:t>
            </a:r>
          </a:p>
        </p:txBody>
      </p:sp>
      <p:sp>
        <p:nvSpPr>
          <p:cNvPr id="8" name="Text Box 28"/>
          <p:cNvSpPr txBox="1">
            <a:spLocks noChangeArrowheads="1"/>
          </p:cNvSpPr>
          <p:nvPr userDrawn="1"/>
        </p:nvSpPr>
        <p:spPr bwMode="auto">
          <a:xfrm>
            <a:off x="-1600199" y="1425695"/>
            <a:ext cx="146645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spAutoFit/>
          </a:bodyPr>
          <a:lstStyle>
            <a:lvl1pPr>
              <a:defRPr sz="3200">
                <a:solidFill>
                  <a:schemeClr val="tx1"/>
                </a:solidFill>
                <a:latin typeface="Arial" pitchFamily="34" charset="0"/>
              </a:defRPr>
            </a:lvl1pPr>
            <a:lvl2pPr>
              <a:defRPr sz="2800">
                <a:solidFill>
                  <a:schemeClr val="tx1"/>
                </a:solidFill>
                <a:latin typeface="Arial" pitchFamily="34" charset="0"/>
              </a:defRPr>
            </a:lvl2pPr>
            <a:lvl3pPr>
              <a:defRPr sz="2400">
                <a:solidFill>
                  <a:schemeClr val="tx1"/>
                </a:solidFill>
                <a:latin typeface="Arial" pitchFamily="34" charset="0"/>
              </a:defRPr>
            </a:lvl3pPr>
            <a:lvl4pPr>
              <a:defRPr sz="2000">
                <a:solidFill>
                  <a:schemeClr val="tx1"/>
                </a:solidFill>
                <a:latin typeface="Arial" pitchFamily="34" charset="0"/>
              </a:defRPr>
            </a:lvl4pPr>
            <a:lvl5pPr>
              <a:defRPr sz="2000">
                <a:solidFill>
                  <a:schemeClr val="tx1"/>
                </a:solidFill>
                <a:latin typeface="Arial" pitchFamily="34" charset="0"/>
              </a:defRPr>
            </a:lvl5pPr>
            <a:lvl6pPr eaLnBrk="0" hangingPunct="0">
              <a:defRPr sz="2000">
                <a:solidFill>
                  <a:schemeClr val="tx1"/>
                </a:solidFill>
                <a:latin typeface="Arial" pitchFamily="34" charset="0"/>
              </a:defRPr>
            </a:lvl6pPr>
            <a:lvl7pPr eaLnBrk="0" hangingPunct="0">
              <a:defRPr sz="2000">
                <a:solidFill>
                  <a:schemeClr val="tx1"/>
                </a:solidFill>
                <a:latin typeface="Arial" pitchFamily="34" charset="0"/>
              </a:defRPr>
            </a:lvl7pPr>
            <a:lvl8pPr eaLnBrk="0" hangingPunct="0">
              <a:defRPr sz="2000">
                <a:solidFill>
                  <a:schemeClr val="tx1"/>
                </a:solidFill>
                <a:latin typeface="Arial" pitchFamily="34" charset="0"/>
              </a:defRPr>
            </a:lvl8pPr>
            <a:lvl9pPr eaLnBrk="0" hangingPunct="0">
              <a:defRPr sz="2000">
                <a:solidFill>
                  <a:schemeClr val="tx1"/>
                </a:solidFill>
                <a:latin typeface="Arial" pitchFamily="34" charset="0"/>
              </a:defRPr>
            </a:lvl9pPr>
          </a:lstStyle>
          <a:p>
            <a:pPr marL="0" marR="0" indent="0" algn="r" defTabSz="685800" rtl="0" eaLnBrk="1" fontAlgn="auto" latinLnBrk="0" hangingPunct="1">
              <a:lnSpc>
                <a:spcPct val="100000"/>
              </a:lnSpc>
              <a:spcBef>
                <a:spcPts val="0"/>
              </a:spcBef>
              <a:spcAft>
                <a:spcPts val="0"/>
              </a:spcAft>
              <a:buClrTx/>
              <a:buSzTx/>
              <a:buFontTx/>
              <a:buNone/>
              <a:tabLst/>
              <a:defRPr/>
            </a:pPr>
            <a:r>
              <a:rPr lang="en-US" altLang="da-DK" sz="1000" noProof="1" smtClean="0">
                <a:solidFill>
                  <a:schemeClr val="tx1">
                    <a:lumMod val="75000"/>
                    <a:lumOff val="25000"/>
                  </a:schemeClr>
                </a:solidFill>
              </a:rPr>
              <a:t>Use </a:t>
            </a:r>
            <a:r>
              <a:rPr lang="en-US" altLang="da-DK" sz="1000" b="1" noProof="1" smtClean="0">
                <a:solidFill>
                  <a:schemeClr val="tx1">
                    <a:lumMod val="75000"/>
                    <a:lumOff val="25000"/>
                  </a:schemeClr>
                </a:solidFill>
              </a:rPr>
              <a:t>TAB-key </a:t>
            </a:r>
            <a:br>
              <a:rPr lang="en-US" altLang="da-DK" sz="1000" b="1" noProof="1" smtClean="0">
                <a:solidFill>
                  <a:schemeClr val="tx1">
                    <a:lumMod val="75000"/>
                    <a:lumOff val="25000"/>
                  </a:schemeClr>
                </a:solidFill>
              </a:rPr>
            </a:br>
            <a:r>
              <a:rPr lang="en-US" altLang="da-DK" sz="1000" b="0" noProof="1" smtClean="0">
                <a:solidFill>
                  <a:schemeClr val="tx1">
                    <a:lumMod val="75000"/>
                    <a:lumOff val="25000"/>
                  </a:schemeClr>
                </a:solidFill>
              </a:rPr>
              <a:t>to add pre-</a:t>
            </a:r>
            <a:br>
              <a:rPr lang="en-US" altLang="da-DK" sz="1000" b="0" noProof="1" smtClean="0">
                <a:solidFill>
                  <a:schemeClr val="tx1">
                    <a:lumMod val="75000"/>
                    <a:lumOff val="25000"/>
                  </a:schemeClr>
                </a:solidFill>
              </a:rPr>
            </a:br>
            <a:r>
              <a:rPr lang="en-US" altLang="da-DK" sz="1000" b="0" noProof="1" smtClean="0">
                <a:solidFill>
                  <a:schemeClr val="tx1">
                    <a:lumMod val="75000"/>
                    <a:lumOff val="25000"/>
                  </a:schemeClr>
                </a:solidFill>
              </a:rPr>
              <a:t>formatted bullets </a:t>
            </a:r>
          </a:p>
          <a:p>
            <a:pPr algn="r">
              <a:spcBef>
                <a:spcPts val="0"/>
              </a:spcBef>
              <a:defRPr/>
            </a:pPr>
            <a:endParaRPr lang="en-US" altLang="da-DK" sz="1000" b="0" noProof="1" smtClean="0">
              <a:solidFill>
                <a:schemeClr val="tx1">
                  <a:lumMod val="75000"/>
                  <a:lumOff val="25000"/>
                </a:schemeClr>
              </a:solidFill>
            </a:endParaRPr>
          </a:p>
        </p:txBody>
      </p:sp>
      <p:sp>
        <p:nvSpPr>
          <p:cNvPr id="12" name="Date Placeholder 11"/>
          <p:cNvSpPr>
            <a:spLocks noGrp="1"/>
          </p:cNvSpPr>
          <p:nvPr>
            <p:ph type="dt" sz="half" idx="16"/>
          </p:nvPr>
        </p:nvSpPr>
        <p:spPr/>
        <p:txBody>
          <a:bodyPr/>
          <a:lstStyle/>
          <a:p>
            <a:endParaRPr lang="en-US" dirty="0"/>
          </a:p>
        </p:txBody>
      </p:sp>
      <p:sp>
        <p:nvSpPr>
          <p:cNvPr id="13" name="Footer Placeholder 12"/>
          <p:cNvSpPr>
            <a:spLocks noGrp="1"/>
          </p:cNvSpPr>
          <p:nvPr>
            <p:ph type="ftr" sz="quarter" idx="17"/>
          </p:nvPr>
        </p:nvSpPr>
        <p:spPr/>
        <p:txBody>
          <a:bodyPr/>
          <a:lstStyle/>
          <a:p>
            <a:r>
              <a:rPr lang="en-US" smtClean="0"/>
              <a:t>Model Based Tests</a:t>
            </a:r>
            <a:endParaRPr lang="en-US" dirty="0"/>
          </a:p>
        </p:txBody>
      </p:sp>
      <p:grpSp>
        <p:nvGrpSpPr>
          <p:cNvPr id="15" name="Group 14"/>
          <p:cNvGrpSpPr/>
          <p:nvPr userDrawn="1"/>
        </p:nvGrpSpPr>
        <p:grpSpPr>
          <a:xfrm>
            <a:off x="-2105425" y="2345639"/>
            <a:ext cx="2010930" cy="2744327"/>
            <a:chOff x="-2057401" y="1203257"/>
            <a:chExt cx="1927016" cy="2744327"/>
          </a:xfrm>
        </p:grpSpPr>
        <p:sp>
          <p:nvSpPr>
            <p:cNvPr id="16" name="Tekstboks 2"/>
            <p:cNvSpPr txBox="1"/>
            <p:nvPr userDrawn="1"/>
          </p:nvSpPr>
          <p:spPr>
            <a:xfrm>
              <a:off x="-2057401" y="1203257"/>
              <a:ext cx="1912938" cy="2333972"/>
            </a:xfrm>
            <a:prstGeom prst="rect">
              <a:avLst/>
            </a:prstGeom>
            <a:noFill/>
          </p:spPr>
          <p:txBody>
            <a:bodyPr lIns="0" tIns="0" rIns="0" bIns="0">
              <a:spAutoFit/>
            </a:bodyPr>
            <a:lstStyle/>
            <a:p>
              <a:pPr algn="r">
                <a:spcAft>
                  <a:spcPts val="225"/>
                </a:spcAft>
                <a:defRPr/>
              </a:pPr>
              <a:r>
                <a:rPr lang="en-US" sz="1000" b="1" noProof="1" smtClean="0">
                  <a:solidFill>
                    <a:schemeClr val="tx1">
                      <a:lumMod val="75000"/>
                      <a:lumOff val="25000"/>
                    </a:schemeClr>
                  </a:solidFill>
                  <a:latin typeface="Arial" panose="020B0604020202020204" pitchFamily="34" charset="0"/>
                  <a:cs typeface="Arial" panose="020B0604020202020204" pitchFamily="34" charset="0"/>
                </a:rPr>
                <a:t>Insert Image </a:t>
              </a:r>
            </a:p>
            <a:p>
              <a:pPr algn="r">
                <a:defRPr/>
              </a:pPr>
              <a:r>
                <a:rPr lang="en-US" sz="1000" b="1" noProof="1" smtClean="0">
                  <a:solidFill>
                    <a:schemeClr val="tx1">
                      <a:lumMod val="75000"/>
                      <a:lumOff val="25000"/>
                    </a:schemeClr>
                  </a:solidFill>
                  <a:latin typeface="Arial" panose="020B0604020202020204" pitchFamily="34" charset="0"/>
                  <a:cs typeface="Arial" panose="020B0604020202020204" pitchFamily="34" charset="0"/>
                </a:rPr>
                <a:t>1. </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Click picture icon in </a:t>
              </a:r>
              <a:br>
                <a:rPr lang="en-US" sz="1000" noProof="1" smtClean="0">
                  <a:solidFill>
                    <a:schemeClr val="tx1">
                      <a:lumMod val="75000"/>
                      <a:lumOff val="25000"/>
                    </a:schemeClr>
                  </a:solidFill>
                  <a:latin typeface="Arial" panose="020B0604020202020204" pitchFamily="34" charset="0"/>
                  <a:cs typeface="Arial" panose="020B0604020202020204" pitchFamily="34" charset="0"/>
                </a:rPr>
              </a:br>
              <a:r>
                <a:rPr lang="en-US" sz="1000" noProof="1" smtClean="0">
                  <a:solidFill>
                    <a:schemeClr val="tx1">
                      <a:lumMod val="75000"/>
                      <a:lumOff val="25000"/>
                    </a:schemeClr>
                  </a:solidFill>
                  <a:latin typeface="Arial" panose="020B0604020202020204" pitchFamily="34" charset="0"/>
                  <a:cs typeface="Arial" panose="020B0604020202020204" pitchFamily="34" charset="0"/>
                </a:rPr>
                <a:t>the middle of</a:t>
              </a:r>
              <a:r>
                <a:rPr lang="en-US" sz="1000" baseline="0" noProof="1" smtClean="0">
                  <a:solidFill>
                    <a:schemeClr val="tx1">
                      <a:lumMod val="75000"/>
                      <a:lumOff val="25000"/>
                    </a:schemeClr>
                  </a:solidFill>
                  <a:latin typeface="Arial" panose="020B0604020202020204" pitchFamily="34" charset="0"/>
                  <a:cs typeface="Arial" panose="020B0604020202020204" pitchFamily="34" charset="0"/>
                </a:rPr>
                <a:t> the </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placeholder </a:t>
              </a:r>
            </a:p>
            <a:p>
              <a:pPr algn="r">
                <a:defRPr/>
              </a:pPr>
              <a:r>
                <a:rPr lang="en-US" sz="1000" b="1" noProof="1" smtClean="0">
                  <a:solidFill>
                    <a:schemeClr val="tx1">
                      <a:lumMod val="75000"/>
                      <a:lumOff val="25000"/>
                    </a:schemeClr>
                  </a:solidFill>
                  <a:latin typeface="Arial" panose="020B0604020202020204" pitchFamily="34" charset="0"/>
                  <a:cs typeface="Arial" panose="020B0604020202020204" pitchFamily="34" charset="0"/>
                </a:rPr>
                <a:t>2. </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Insert the desired picture </a:t>
              </a:r>
              <a:br>
                <a:rPr lang="en-US" sz="1000" noProof="1" smtClean="0">
                  <a:solidFill>
                    <a:schemeClr val="tx1">
                      <a:lumMod val="75000"/>
                      <a:lumOff val="25000"/>
                    </a:schemeClr>
                  </a:solidFill>
                  <a:latin typeface="Arial" panose="020B0604020202020204" pitchFamily="34" charset="0"/>
                  <a:cs typeface="Arial" panose="020B0604020202020204" pitchFamily="34" charset="0"/>
                </a:rPr>
              </a:br>
              <a:r>
                <a:rPr lang="en-US" sz="1000" noProof="1" smtClean="0">
                  <a:solidFill>
                    <a:schemeClr val="tx1">
                      <a:lumMod val="75000"/>
                      <a:lumOff val="25000"/>
                    </a:schemeClr>
                  </a:solidFill>
                  <a:latin typeface="Arial" panose="020B0604020202020204" pitchFamily="34" charset="0"/>
                  <a:cs typeface="Arial" panose="020B0604020202020204" pitchFamily="34" charset="0"/>
                </a:rPr>
                <a:t>from this destination: </a:t>
              </a:r>
              <a:r>
                <a:rPr lang="en-US" sz="1000" b="1" noProof="1" smtClean="0">
                  <a:solidFill>
                    <a:schemeClr val="tx1">
                      <a:lumMod val="75000"/>
                      <a:lumOff val="25000"/>
                    </a:schemeClr>
                  </a:solidFill>
                  <a:latin typeface="Arial" panose="020B0604020202020204" pitchFamily="34" charset="0"/>
                  <a:cs typeface="Arial" panose="020B0604020202020204" pitchFamily="34" charset="0"/>
                </a:rPr>
                <a:t>C:\milestone\templates\pictures </a:t>
              </a:r>
              <a:br>
                <a:rPr lang="en-US" sz="1000" b="1" noProof="1" smtClean="0">
                  <a:solidFill>
                    <a:schemeClr val="tx1">
                      <a:lumMod val="75000"/>
                      <a:lumOff val="25000"/>
                    </a:schemeClr>
                  </a:solidFill>
                  <a:latin typeface="Arial" panose="020B0604020202020204" pitchFamily="34" charset="0"/>
                  <a:cs typeface="Arial" panose="020B0604020202020204" pitchFamily="34" charset="0"/>
                </a:rPr>
              </a:br>
              <a:r>
                <a:rPr lang="en-US" sz="1000" b="1" noProof="1" smtClean="0">
                  <a:solidFill>
                    <a:schemeClr val="tx1">
                      <a:lumMod val="75000"/>
                      <a:lumOff val="25000"/>
                    </a:schemeClr>
                  </a:solidFill>
                  <a:latin typeface="Arial" panose="020B0604020202020204" pitchFamily="34" charset="0"/>
                  <a:cs typeface="Arial" panose="020B0604020202020204" pitchFamily="34" charset="0"/>
                </a:rPr>
                <a:t>3. </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Click on picture to </a:t>
              </a:r>
              <a:br>
                <a:rPr lang="en-US" sz="1000" noProof="1" smtClean="0">
                  <a:solidFill>
                    <a:schemeClr val="tx1">
                      <a:lumMod val="75000"/>
                      <a:lumOff val="25000"/>
                    </a:schemeClr>
                  </a:solidFill>
                  <a:latin typeface="Arial" panose="020B0604020202020204" pitchFamily="34" charset="0"/>
                  <a:cs typeface="Arial" panose="020B0604020202020204" pitchFamily="34" charset="0"/>
                </a:rPr>
              </a:br>
              <a:r>
                <a:rPr lang="en-US" sz="1000" noProof="1" smtClean="0">
                  <a:solidFill>
                    <a:schemeClr val="tx1">
                      <a:lumMod val="75000"/>
                      <a:lumOff val="25000"/>
                    </a:schemeClr>
                  </a:solidFill>
                  <a:latin typeface="Arial" panose="020B0604020202020204" pitchFamily="34" charset="0"/>
                  <a:cs typeface="Arial" panose="020B0604020202020204" pitchFamily="34" charset="0"/>
                </a:rPr>
                <a:t>activate </a:t>
              </a:r>
              <a:r>
                <a:rPr lang="en-US" sz="1000" b="1" noProof="1" smtClean="0">
                  <a:solidFill>
                    <a:schemeClr val="tx1">
                      <a:lumMod val="75000"/>
                      <a:lumOff val="25000"/>
                    </a:schemeClr>
                  </a:solidFill>
                  <a:latin typeface="Arial" panose="020B0604020202020204" pitchFamily="34" charset="0"/>
                  <a:cs typeface="Arial" panose="020B0604020202020204" pitchFamily="34" charset="0"/>
                </a:rPr>
                <a:t>Picture Tools</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 </a:t>
              </a:r>
              <a:br>
                <a:rPr lang="en-US" sz="1000" noProof="1" smtClean="0">
                  <a:solidFill>
                    <a:schemeClr val="tx1">
                      <a:lumMod val="75000"/>
                      <a:lumOff val="25000"/>
                    </a:schemeClr>
                  </a:solidFill>
                  <a:latin typeface="Arial" panose="020B0604020202020204" pitchFamily="34" charset="0"/>
                  <a:cs typeface="Arial" panose="020B0604020202020204" pitchFamily="34" charset="0"/>
                </a:rPr>
              </a:br>
              <a:r>
                <a:rPr lang="en-US" sz="1000" noProof="1" smtClean="0">
                  <a:solidFill>
                    <a:schemeClr val="tx1">
                      <a:lumMod val="75000"/>
                      <a:lumOff val="25000"/>
                    </a:schemeClr>
                  </a:solidFill>
                  <a:latin typeface="Arial" panose="020B0604020202020204" pitchFamily="34" charset="0"/>
                  <a:cs typeface="Arial" panose="020B0604020202020204" pitchFamily="34" charset="0"/>
                </a:rPr>
                <a:t>and click </a:t>
              </a:r>
              <a:r>
                <a:rPr lang="en-US" sz="1000" b="1" noProof="1" smtClean="0">
                  <a:solidFill>
                    <a:schemeClr val="tx1">
                      <a:lumMod val="75000"/>
                      <a:lumOff val="25000"/>
                    </a:schemeClr>
                  </a:solidFill>
                  <a:latin typeface="Arial" panose="020B0604020202020204" pitchFamily="34" charset="0"/>
                  <a:cs typeface="Arial" panose="020B0604020202020204" pitchFamily="34" charset="0"/>
                </a:rPr>
                <a:t>Crop</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 to change </a:t>
              </a:r>
            </a:p>
            <a:p>
              <a:pPr algn="r">
                <a:defRPr/>
              </a:pPr>
              <a:r>
                <a:rPr lang="en-US" sz="1000" noProof="1" smtClean="0">
                  <a:solidFill>
                    <a:schemeClr val="tx1">
                      <a:lumMod val="75000"/>
                      <a:lumOff val="25000"/>
                    </a:schemeClr>
                  </a:solidFill>
                  <a:latin typeface="Arial" panose="020B0604020202020204" pitchFamily="34" charset="0"/>
                  <a:cs typeface="Arial" panose="020B0604020202020204" pitchFamily="34" charset="0"/>
                </a:rPr>
                <a:t>focus of the image / size </a:t>
              </a:r>
            </a:p>
            <a:p>
              <a:pPr algn="r">
                <a:defRPr/>
              </a:pPr>
              <a:endParaRPr lang="en-US" sz="1000" noProof="1" smtClean="0">
                <a:solidFill>
                  <a:schemeClr val="tx1">
                    <a:lumMod val="75000"/>
                    <a:lumOff val="25000"/>
                  </a:schemeClr>
                </a:solidFill>
                <a:latin typeface="Arial" panose="020B0604020202020204" pitchFamily="34" charset="0"/>
                <a:cs typeface="Arial" panose="020B0604020202020204" pitchFamily="34" charset="0"/>
              </a:endParaRPr>
            </a:p>
            <a:p>
              <a:pPr algn="r">
                <a:defRPr/>
              </a:pPr>
              <a:endParaRPr lang="en-US" sz="1000" noProof="1" smtClean="0">
                <a:solidFill>
                  <a:schemeClr val="tx1">
                    <a:lumMod val="75000"/>
                    <a:lumOff val="25000"/>
                  </a:schemeClr>
                </a:solidFill>
                <a:latin typeface="Arial" panose="020B0604020202020204" pitchFamily="34" charset="0"/>
                <a:cs typeface="Arial" panose="020B0604020202020204" pitchFamily="34" charset="0"/>
              </a:endParaRPr>
            </a:p>
            <a:p>
              <a:pPr algn="r">
                <a:defRPr/>
              </a:pPr>
              <a:r>
                <a:rPr lang="en-US" sz="1000" b="1" noProof="1" smtClean="0">
                  <a:solidFill>
                    <a:schemeClr val="tx1">
                      <a:lumMod val="75000"/>
                      <a:lumOff val="25000"/>
                    </a:schemeClr>
                  </a:solidFill>
                  <a:latin typeface="Arial" panose="020B0604020202020204" pitchFamily="34" charset="0"/>
                  <a:cs typeface="Arial" panose="020B0604020202020204" pitchFamily="34" charset="0"/>
                </a:rPr>
                <a:t>4. </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If you want to scale the image, hold the </a:t>
              </a:r>
              <a:r>
                <a:rPr lang="en-US" sz="1000" b="1" noProof="1" smtClean="0">
                  <a:solidFill>
                    <a:schemeClr val="tx1">
                      <a:lumMod val="75000"/>
                      <a:lumOff val="25000"/>
                    </a:schemeClr>
                  </a:solidFill>
                  <a:latin typeface="Arial" panose="020B0604020202020204" pitchFamily="34" charset="0"/>
                  <a:cs typeface="Arial" panose="020B0604020202020204" pitchFamily="34" charset="0"/>
                </a:rPr>
                <a:t>SHIFT</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 button down while dragging the corners of the image</a:t>
              </a:r>
            </a:p>
          </p:txBody>
        </p:sp>
        <p:pic>
          <p:nvPicPr>
            <p:cNvPr id="23"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t="8559"/>
            <a:stretch>
              <a:fillRect/>
            </a:stretch>
          </p:blipFill>
          <p:spPr bwMode="auto">
            <a:xfrm>
              <a:off x="-474829" y="2769000"/>
              <a:ext cx="313959" cy="2577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4" name="Gruppe 3"/>
            <p:cNvGrpSpPr>
              <a:grpSpLocks/>
            </p:cNvGrpSpPr>
            <p:nvPr userDrawn="1"/>
          </p:nvGrpSpPr>
          <p:grpSpPr bwMode="auto">
            <a:xfrm>
              <a:off x="-451060" y="3566588"/>
              <a:ext cx="320675" cy="380996"/>
              <a:chOff x="6860455" y="5854115"/>
              <a:chExt cx="252226" cy="300036"/>
            </a:xfrm>
          </p:grpSpPr>
          <p:pic>
            <p:nvPicPr>
              <p:cNvPr id="2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3991" y="5896976"/>
                <a:ext cx="238690" cy="257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Rounded Rectangle 25"/>
              <p:cNvSpPr/>
              <p:nvPr/>
            </p:nvSpPr>
            <p:spPr bwMode="auto">
              <a:xfrm>
                <a:off x="6860455" y="5854115"/>
                <a:ext cx="157329" cy="128767"/>
              </a:xfrm>
              <a:prstGeom prst="roundRect">
                <a:avLst/>
              </a:prstGeom>
              <a:noFill/>
              <a:ln w="19050">
                <a:solidFill>
                  <a:srgbClr val="E31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dirty="0"/>
              </a:p>
            </p:txBody>
          </p:sp>
        </p:grpSp>
      </p:grpSp>
    </p:spTree>
    <p:extLst>
      <p:ext uri="{BB962C8B-B14F-4D97-AF65-F5344CB8AC3E}">
        <p14:creationId xmlns:p14="http://schemas.microsoft.com/office/powerpoint/2010/main" val="624928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chart etc.) and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Content Placeholder 2"/>
          <p:cNvSpPr>
            <a:spLocks noGrp="1"/>
          </p:cNvSpPr>
          <p:nvPr>
            <p:ph sz="quarter" idx="13" hasCustomPrompt="1"/>
          </p:nvPr>
        </p:nvSpPr>
        <p:spPr>
          <a:xfrm>
            <a:off x="431800" y="1089025"/>
            <a:ext cx="3692525" cy="5219700"/>
          </a:xfrm>
        </p:spPr>
        <p:txBody>
          <a:bodyPr/>
          <a:lstStyle>
            <a:lvl1pPr>
              <a:defRPr/>
            </a:lvl1pPr>
          </a:lstStyle>
          <a:p>
            <a:pPr lvl="0"/>
            <a:r>
              <a:rPr lang="en-US" dirty="0" smtClean="0"/>
              <a:t>Insert Table, Chart, SmartArt, ClipArt or Video</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Picture Placeholder 3"/>
          <p:cNvSpPr>
            <a:spLocks noGrp="1"/>
          </p:cNvSpPr>
          <p:nvPr>
            <p:ph type="pic" sz="quarter" idx="14" hasCustomPrompt="1"/>
          </p:nvPr>
        </p:nvSpPr>
        <p:spPr>
          <a:xfrm>
            <a:off x="4392613" y="1150938"/>
            <a:ext cx="4478337" cy="5157787"/>
          </a:xfrm>
          <a:noFill/>
        </p:spPr>
        <p:txBody>
          <a:bodyPr tIns="972000" anchor="ctr" anchorCtr="0">
            <a:normAutofit/>
          </a:bodyPr>
          <a:lstStyle>
            <a:lvl1pPr marL="0" marR="0" indent="0" algn="ctr" defTabSz="685800" rtl="0" eaLnBrk="1" fontAlgn="auto" latinLnBrk="0" hangingPunct="1">
              <a:lnSpc>
                <a:spcPct val="100000"/>
              </a:lnSpc>
              <a:spcBef>
                <a:spcPts val="0"/>
              </a:spcBef>
              <a:spcAft>
                <a:spcPts val="0"/>
              </a:spcAft>
              <a:buClrTx/>
              <a:buSzTx/>
              <a:buFont typeface="Verdana" panose="020B0604030504040204" pitchFamily="34" charset="0"/>
              <a:buNone/>
              <a:tabLst/>
              <a:defRPr sz="900"/>
            </a:lvl1pPr>
          </a:lstStyle>
          <a:p>
            <a:r>
              <a:rPr lang="en-US" dirty="0" smtClean="0"/>
              <a:t>Insert picture from this destination: C:\milestone\templates\pictures</a:t>
            </a:r>
          </a:p>
        </p:txBody>
      </p:sp>
      <p:sp>
        <p:nvSpPr>
          <p:cNvPr id="9" name="Date Placeholder 8"/>
          <p:cNvSpPr>
            <a:spLocks noGrp="1"/>
          </p:cNvSpPr>
          <p:nvPr>
            <p:ph type="dt" sz="half" idx="15"/>
          </p:nvPr>
        </p:nvSpPr>
        <p:spPr/>
        <p:txBody>
          <a:bodyPr/>
          <a:lstStyle/>
          <a:p>
            <a:endParaRPr lang="en-US" dirty="0"/>
          </a:p>
        </p:txBody>
      </p:sp>
      <p:sp>
        <p:nvSpPr>
          <p:cNvPr id="10" name="Footer Placeholder 9"/>
          <p:cNvSpPr>
            <a:spLocks noGrp="1"/>
          </p:cNvSpPr>
          <p:nvPr>
            <p:ph type="ftr" sz="quarter" idx="16"/>
          </p:nvPr>
        </p:nvSpPr>
        <p:spPr/>
        <p:txBody>
          <a:bodyPr/>
          <a:lstStyle/>
          <a:p>
            <a:r>
              <a:rPr lang="en-US" smtClean="0"/>
              <a:t>Model Based Tests</a:t>
            </a:r>
            <a:endParaRPr lang="en-US" dirty="0"/>
          </a:p>
        </p:txBody>
      </p:sp>
      <p:grpSp>
        <p:nvGrpSpPr>
          <p:cNvPr id="14" name="Group 13"/>
          <p:cNvGrpSpPr/>
          <p:nvPr userDrawn="1"/>
        </p:nvGrpSpPr>
        <p:grpSpPr>
          <a:xfrm>
            <a:off x="-2105425" y="1357662"/>
            <a:ext cx="2010930" cy="2744327"/>
            <a:chOff x="-2057401" y="1203257"/>
            <a:chExt cx="1927016" cy="2744327"/>
          </a:xfrm>
        </p:grpSpPr>
        <p:sp>
          <p:nvSpPr>
            <p:cNvPr id="21" name="Tekstboks 2"/>
            <p:cNvSpPr txBox="1"/>
            <p:nvPr userDrawn="1"/>
          </p:nvSpPr>
          <p:spPr>
            <a:xfrm>
              <a:off x="-2057401" y="1203257"/>
              <a:ext cx="1912938" cy="2333972"/>
            </a:xfrm>
            <a:prstGeom prst="rect">
              <a:avLst/>
            </a:prstGeom>
            <a:noFill/>
          </p:spPr>
          <p:txBody>
            <a:bodyPr lIns="0" tIns="0" rIns="0" bIns="0">
              <a:spAutoFit/>
            </a:bodyPr>
            <a:lstStyle/>
            <a:p>
              <a:pPr algn="r">
                <a:spcAft>
                  <a:spcPts val="225"/>
                </a:spcAft>
                <a:defRPr/>
              </a:pPr>
              <a:r>
                <a:rPr lang="en-US" sz="1000" b="1" noProof="1" smtClean="0">
                  <a:solidFill>
                    <a:schemeClr val="tx1">
                      <a:lumMod val="75000"/>
                      <a:lumOff val="25000"/>
                    </a:schemeClr>
                  </a:solidFill>
                  <a:latin typeface="Arial" panose="020B0604020202020204" pitchFamily="34" charset="0"/>
                  <a:cs typeface="Arial" panose="020B0604020202020204" pitchFamily="34" charset="0"/>
                </a:rPr>
                <a:t>Insert Image </a:t>
              </a:r>
            </a:p>
            <a:p>
              <a:pPr algn="r">
                <a:defRPr/>
              </a:pPr>
              <a:r>
                <a:rPr lang="en-US" sz="1000" b="1" noProof="1" smtClean="0">
                  <a:solidFill>
                    <a:schemeClr val="tx1">
                      <a:lumMod val="75000"/>
                      <a:lumOff val="25000"/>
                    </a:schemeClr>
                  </a:solidFill>
                  <a:latin typeface="Arial" panose="020B0604020202020204" pitchFamily="34" charset="0"/>
                  <a:cs typeface="Arial" panose="020B0604020202020204" pitchFamily="34" charset="0"/>
                </a:rPr>
                <a:t>1. </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Click picture icon in </a:t>
              </a:r>
              <a:br>
                <a:rPr lang="en-US" sz="1000" noProof="1" smtClean="0">
                  <a:solidFill>
                    <a:schemeClr val="tx1">
                      <a:lumMod val="75000"/>
                      <a:lumOff val="25000"/>
                    </a:schemeClr>
                  </a:solidFill>
                  <a:latin typeface="Arial" panose="020B0604020202020204" pitchFamily="34" charset="0"/>
                  <a:cs typeface="Arial" panose="020B0604020202020204" pitchFamily="34" charset="0"/>
                </a:rPr>
              </a:br>
              <a:r>
                <a:rPr lang="en-US" sz="1000" noProof="1" smtClean="0">
                  <a:solidFill>
                    <a:schemeClr val="tx1">
                      <a:lumMod val="75000"/>
                      <a:lumOff val="25000"/>
                    </a:schemeClr>
                  </a:solidFill>
                  <a:latin typeface="Arial" panose="020B0604020202020204" pitchFamily="34" charset="0"/>
                  <a:cs typeface="Arial" panose="020B0604020202020204" pitchFamily="34" charset="0"/>
                </a:rPr>
                <a:t>the middle of</a:t>
              </a:r>
              <a:r>
                <a:rPr lang="en-US" sz="1000" baseline="0" noProof="1" smtClean="0">
                  <a:solidFill>
                    <a:schemeClr val="tx1">
                      <a:lumMod val="75000"/>
                      <a:lumOff val="25000"/>
                    </a:schemeClr>
                  </a:solidFill>
                  <a:latin typeface="Arial" panose="020B0604020202020204" pitchFamily="34" charset="0"/>
                  <a:cs typeface="Arial" panose="020B0604020202020204" pitchFamily="34" charset="0"/>
                </a:rPr>
                <a:t> the </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placeholder </a:t>
              </a:r>
            </a:p>
            <a:p>
              <a:pPr algn="r">
                <a:defRPr/>
              </a:pPr>
              <a:r>
                <a:rPr lang="en-US" sz="1000" b="1" noProof="1" smtClean="0">
                  <a:solidFill>
                    <a:schemeClr val="tx1">
                      <a:lumMod val="75000"/>
                      <a:lumOff val="25000"/>
                    </a:schemeClr>
                  </a:solidFill>
                  <a:latin typeface="Arial" panose="020B0604020202020204" pitchFamily="34" charset="0"/>
                  <a:cs typeface="Arial" panose="020B0604020202020204" pitchFamily="34" charset="0"/>
                </a:rPr>
                <a:t>2. </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Insert the desired picture </a:t>
              </a:r>
              <a:br>
                <a:rPr lang="en-US" sz="1000" noProof="1" smtClean="0">
                  <a:solidFill>
                    <a:schemeClr val="tx1">
                      <a:lumMod val="75000"/>
                      <a:lumOff val="25000"/>
                    </a:schemeClr>
                  </a:solidFill>
                  <a:latin typeface="Arial" panose="020B0604020202020204" pitchFamily="34" charset="0"/>
                  <a:cs typeface="Arial" panose="020B0604020202020204" pitchFamily="34" charset="0"/>
                </a:rPr>
              </a:br>
              <a:r>
                <a:rPr lang="en-US" sz="1000" noProof="1" smtClean="0">
                  <a:solidFill>
                    <a:schemeClr val="tx1">
                      <a:lumMod val="75000"/>
                      <a:lumOff val="25000"/>
                    </a:schemeClr>
                  </a:solidFill>
                  <a:latin typeface="Arial" panose="020B0604020202020204" pitchFamily="34" charset="0"/>
                  <a:cs typeface="Arial" panose="020B0604020202020204" pitchFamily="34" charset="0"/>
                </a:rPr>
                <a:t>from this destination: </a:t>
              </a:r>
              <a:r>
                <a:rPr lang="en-US" sz="1000" b="1" noProof="1" smtClean="0">
                  <a:solidFill>
                    <a:schemeClr val="tx1">
                      <a:lumMod val="75000"/>
                      <a:lumOff val="25000"/>
                    </a:schemeClr>
                  </a:solidFill>
                  <a:latin typeface="Arial" panose="020B0604020202020204" pitchFamily="34" charset="0"/>
                  <a:cs typeface="Arial" panose="020B0604020202020204" pitchFamily="34" charset="0"/>
                </a:rPr>
                <a:t>C:\milestone\templates\pictures </a:t>
              </a:r>
              <a:br>
                <a:rPr lang="en-US" sz="1000" b="1" noProof="1" smtClean="0">
                  <a:solidFill>
                    <a:schemeClr val="tx1">
                      <a:lumMod val="75000"/>
                      <a:lumOff val="25000"/>
                    </a:schemeClr>
                  </a:solidFill>
                  <a:latin typeface="Arial" panose="020B0604020202020204" pitchFamily="34" charset="0"/>
                  <a:cs typeface="Arial" panose="020B0604020202020204" pitchFamily="34" charset="0"/>
                </a:rPr>
              </a:br>
              <a:r>
                <a:rPr lang="en-US" sz="1000" b="1" noProof="1" smtClean="0">
                  <a:solidFill>
                    <a:schemeClr val="tx1">
                      <a:lumMod val="75000"/>
                      <a:lumOff val="25000"/>
                    </a:schemeClr>
                  </a:solidFill>
                  <a:latin typeface="Arial" panose="020B0604020202020204" pitchFamily="34" charset="0"/>
                  <a:cs typeface="Arial" panose="020B0604020202020204" pitchFamily="34" charset="0"/>
                </a:rPr>
                <a:t>3. </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Click on picture to </a:t>
              </a:r>
              <a:br>
                <a:rPr lang="en-US" sz="1000" noProof="1" smtClean="0">
                  <a:solidFill>
                    <a:schemeClr val="tx1">
                      <a:lumMod val="75000"/>
                      <a:lumOff val="25000"/>
                    </a:schemeClr>
                  </a:solidFill>
                  <a:latin typeface="Arial" panose="020B0604020202020204" pitchFamily="34" charset="0"/>
                  <a:cs typeface="Arial" panose="020B0604020202020204" pitchFamily="34" charset="0"/>
                </a:rPr>
              </a:br>
              <a:r>
                <a:rPr lang="en-US" sz="1000" noProof="1" smtClean="0">
                  <a:solidFill>
                    <a:schemeClr val="tx1">
                      <a:lumMod val="75000"/>
                      <a:lumOff val="25000"/>
                    </a:schemeClr>
                  </a:solidFill>
                  <a:latin typeface="Arial" panose="020B0604020202020204" pitchFamily="34" charset="0"/>
                  <a:cs typeface="Arial" panose="020B0604020202020204" pitchFamily="34" charset="0"/>
                </a:rPr>
                <a:t>activate </a:t>
              </a:r>
              <a:r>
                <a:rPr lang="en-US" sz="1000" b="1" noProof="1" smtClean="0">
                  <a:solidFill>
                    <a:schemeClr val="tx1">
                      <a:lumMod val="75000"/>
                      <a:lumOff val="25000"/>
                    </a:schemeClr>
                  </a:solidFill>
                  <a:latin typeface="Arial" panose="020B0604020202020204" pitchFamily="34" charset="0"/>
                  <a:cs typeface="Arial" panose="020B0604020202020204" pitchFamily="34" charset="0"/>
                </a:rPr>
                <a:t>Picture Tools</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 </a:t>
              </a:r>
              <a:br>
                <a:rPr lang="en-US" sz="1000" noProof="1" smtClean="0">
                  <a:solidFill>
                    <a:schemeClr val="tx1">
                      <a:lumMod val="75000"/>
                      <a:lumOff val="25000"/>
                    </a:schemeClr>
                  </a:solidFill>
                  <a:latin typeface="Arial" panose="020B0604020202020204" pitchFamily="34" charset="0"/>
                  <a:cs typeface="Arial" panose="020B0604020202020204" pitchFamily="34" charset="0"/>
                </a:rPr>
              </a:br>
              <a:r>
                <a:rPr lang="en-US" sz="1000" noProof="1" smtClean="0">
                  <a:solidFill>
                    <a:schemeClr val="tx1">
                      <a:lumMod val="75000"/>
                      <a:lumOff val="25000"/>
                    </a:schemeClr>
                  </a:solidFill>
                  <a:latin typeface="Arial" panose="020B0604020202020204" pitchFamily="34" charset="0"/>
                  <a:cs typeface="Arial" panose="020B0604020202020204" pitchFamily="34" charset="0"/>
                </a:rPr>
                <a:t>and click </a:t>
              </a:r>
              <a:r>
                <a:rPr lang="en-US" sz="1000" b="1" noProof="1" smtClean="0">
                  <a:solidFill>
                    <a:schemeClr val="tx1">
                      <a:lumMod val="75000"/>
                      <a:lumOff val="25000"/>
                    </a:schemeClr>
                  </a:solidFill>
                  <a:latin typeface="Arial" panose="020B0604020202020204" pitchFamily="34" charset="0"/>
                  <a:cs typeface="Arial" panose="020B0604020202020204" pitchFamily="34" charset="0"/>
                </a:rPr>
                <a:t>Crop</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 to change </a:t>
              </a:r>
            </a:p>
            <a:p>
              <a:pPr algn="r">
                <a:defRPr/>
              </a:pPr>
              <a:r>
                <a:rPr lang="en-US" sz="1000" noProof="1" smtClean="0">
                  <a:solidFill>
                    <a:schemeClr val="tx1">
                      <a:lumMod val="75000"/>
                      <a:lumOff val="25000"/>
                    </a:schemeClr>
                  </a:solidFill>
                  <a:latin typeface="Arial" panose="020B0604020202020204" pitchFamily="34" charset="0"/>
                  <a:cs typeface="Arial" panose="020B0604020202020204" pitchFamily="34" charset="0"/>
                </a:rPr>
                <a:t>focus of the image / size </a:t>
              </a:r>
            </a:p>
            <a:p>
              <a:pPr algn="r">
                <a:defRPr/>
              </a:pPr>
              <a:endParaRPr lang="en-US" sz="1000" noProof="1" smtClean="0">
                <a:solidFill>
                  <a:schemeClr val="tx1">
                    <a:lumMod val="75000"/>
                    <a:lumOff val="25000"/>
                  </a:schemeClr>
                </a:solidFill>
                <a:latin typeface="Arial" panose="020B0604020202020204" pitchFamily="34" charset="0"/>
                <a:cs typeface="Arial" panose="020B0604020202020204" pitchFamily="34" charset="0"/>
              </a:endParaRPr>
            </a:p>
            <a:p>
              <a:pPr algn="r">
                <a:defRPr/>
              </a:pPr>
              <a:endParaRPr lang="en-US" sz="1000" noProof="1" smtClean="0">
                <a:solidFill>
                  <a:schemeClr val="tx1">
                    <a:lumMod val="75000"/>
                    <a:lumOff val="25000"/>
                  </a:schemeClr>
                </a:solidFill>
                <a:latin typeface="Arial" panose="020B0604020202020204" pitchFamily="34" charset="0"/>
                <a:cs typeface="Arial" panose="020B0604020202020204" pitchFamily="34" charset="0"/>
              </a:endParaRPr>
            </a:p>
            <a:p>
              <a:pPr algn="r">
                <a:defRPr/>
              </a:pPr>
              <a:r>
                <a:rPr lang="en-US" sz="1000" b="1" noProof="1" smtClean="0">
                  <a:solidFill>
                    <a:schemeClr val="tx1">
                      <a:lumMod val="75000"/>
                      <a:lumOff val="25000"/>
                    </a:schemeClr>
                  </a:solidFill>
                  <a:latin typeface="Arial" panose="020B0604020202020204" pitchFamily="34" charset="0"/>
                  <a:cs typeface="Arial" panose="020B0604020202020204" pitchFamily="34" charset="0"/>
                </a:rPr>
                <a:t>4. </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If you want to scale the image, hold the </a:t>
              </a:r>
              <a:r>
                <a:rPr lang="en-US" sz="1000" b="1" noProof="1" smtClean="0">
                  <a:solidFill>
                    <a:schemeClr val="tx1">
                      <a:lumMod val="75000"/>
                      <a:lumOff val="25000"/>
                    </a:schemeClr>
                  </a:solidFill>
                  <a:latin typeface="Arial" panose="020B0604020202020204" pitchFamily="34" charset="0"/>
                  <a:cs typeface="Arial" panose="020B0604020202020204" pitchFamily="34" charset="0"/>
                </a:rPr>
                <a:t>SHIFT</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 button down while dragging the corners of the image</a:t>
              </a:r>
            </a:p>
          </p:txBody>
        </p:sp>
        <p:pic>
          <p:nvPicPr>
            <p:cNvPr id="22"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t="8559"/>
            <a:stretch>
              <a:fillRect/>
            </a:stretch>
          </p:blipFill>
          <p:spPr bwMode="auto">
            <a:xfrm>
              <a:off x="-474829" y="2769000"/>
              <a:ext cx="313959" cy="2577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3" name="Gruppe 3"/>
            <p:cNvGrpSpPr>
              <a:grpSpLocks/>
            </p:cNvGrpSpPr>
            <p:nvPr userDrawn="1"/>
          </p:nvGrpSpPr>
          <p:grpSpPr bwMode="auto">
            <a:xfrm>
              <a:off x="-451060" y="3566588"/>
              <a:ext cx="320675" cy="380996"/>
              <a:chOff x="6860455" y="5854115"/>
              <a:chExt cx="252226" cy="300036"/>
            </a:xfrm>
          </p:grpSpPr>
          <p:pic>
            <p:nvPicPr>
              <p:cNvPr id="2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3991" y="5896976"/>
                <a:ext cx="238690" cy="257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Rounded Rectangle 25"/>
              <p:cNvSpPr/>
              <p:nvPr/>
            </p:nvSpPr>
            <p:spPr bwMode="auto">
              <a:xfrm>
                <a:off x="6860455" y="5854115"/>
                <a:ext cx="157329" cy="128767"/>
              </a:xfrm>
              <a:prstGeom prst="roundRect">
                <a:avLst/>
              </a:prstGeom>
              <a:noFill/>
              <a:ln w="19050">
                <a:solidFill>
                  <a:srgbClr val="E31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dirty="0"/>
              </a:p>
            </p:txBody>
          </p:sp>
        </p:grpSp>
      </p:grpSp>
    </p:spTree>
    <p:extLst>
      <p:ext uri="{BB962C8B-B14F-4D97-AF65-F5344CB8AC3E}">
        <p14:creationId xmlns:p14="http://schemas.microsoft.com/office/powerpoint/2010/main" val="1774840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nd Content (Chart et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2" name="Text Placeholder 2"/>
          <p:cNvSpPr>
            <a:spLocks noGrp="1"/>
          </p:cNvSpPr>
          <p:nvPr>
            <p:ph type="body" sz="quarter" idx="15" hasCustomPrompt="1"/>
          </p:nvPr>
        </p:nvSpPr>
        <p:spPr>
          <a:xfrm>
            <a:off x="431801" y="1089025"/>
            <a:ext cx="3692524" cy="5219700"/>
          </a:xfrm>
        </p:spPr>
        <p:txBody>
          <a:bodyPr/>
          <a:lstStyle>
            <a:lvl1pPr>
              <a:defRPr/>
            </a:lvl1pPr>
            <a:lvl2pPr marL="453600">
              <a:defRPr sz="1650"/>
            </a:lvl2pPr>
            <a:lvl3pPr marL="637200" indent="-183600">
              <a:buFont typeface="Verdana" panose="020B0604030504040204" pitchFamily="34" charset="0"/>
              <a:buChar char="●"/>
              <a:defRPr sz="1350"/>
            </a:lvl3pPr>
            <a:lvl4pPr marL="820800">
              <a:defRPr/>
            </a:lvl4pPr>
            <a:lvl5pPr marL="1004400">
              <a:defRPr/>
            </a:lvl5pPr>
            <a:lvl6pPr marL="1004400">
              <a:defRPr/>
            </a:lvl6pPr>
            <a:lvl7pPr marL="1004400">
              <a:defRPr/>
            </a:lvl7pPr>
            <a:lvl8pPr marL="1004400">
              <a:defRPr/>
            </a:lvl8pPr>
            <a:lvl9pPr marL="1004400">
              <a:defRPr/>
            </a:lvl9pPr>
          </a:lstStyle>
          <a:p>
            <a:pPr lvl="0"/>
            <a:r>
              <a:rPr lang="en-US" dirty="0" smtClean="0"/>
              <a:t>Click to add text. Keep your message short and to the point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a:t>
            </a:r>
          </a:p>
          <a:p>
            <a:pPr lvl="8"/>
            <a:r>
              <a:rPr lang="en-US" dirty="0" smtClean="0"/>
              <a:t>Ninth</a:t>
            </a:r>
          </a:p>
          <a:p>
            <a:pPr lvl="5"/>
            <a:endParaRPr lang="en-GB" dirty="0"/>
          </a:p>
        </p:txBody>
      </p:sp>
      <p:sp>
        <p:nvSpPr>
          <p:cNvPr id="8" name="Content Placeholder 3"/>
          <p:cNvSpPr>
            <a:spLocks noGrp="1"/>
          </p:cNvSpPr>
          <p:nvPr>
            <p:ph sz="quarter" idx="14" hasCustomPrompt="1"/>
          </p:nvPr>
        </p:nvSpPr>
        <p:spPr>
          <a:xfrm>
            <a:off x="4392613" y="1089025"/>
            <a:ext cx="4472780" cy="5219700"/>
          </a:xfrm>
        </p:spPr>
        <p:txBody>
          <a:bodyPr/>
          <a:lstStyle/>
          <a:p>
            <a:pPr lvl="0"/>
            <a:r>
              <a:rPr lang="en-US" dirty="0" smtClean="0"/>
              <a:t>Insert Table, Chart, SmartArt, ClipArt or Video</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ext Box 28"/>
          <p:cNvSpPr txBox="1">
            <a:spLocks noChangeArrowheads="1"/>
          </p:cNvSpPr>
          <p:nvPr userDrawn="1"/>
        </p:nvSpPr>
        <p:spPr bwMode="auto">
          <a:xfrm>
            <a:off x="-1600199" y="1425695"/>
            <a:ext cx="146645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spAutoFit/>
          </a:bodyPr>
          <a:lstStyle>
            <a:lvl1pPr>
              <a:defRPr sz="3200">
                <a:solidFill>
                  <a:schemeClr val="tx1"/>
                </a:solidFill>
                <a:latin typeface="Arial" pitchFamily="34" charset="0"/>
              </a:defRPr>
            </a:lvl1pPr>
            <a:lvl2pPr>
              <a:defRPr sz="2800">
                <a:solidFill>
                  <a:schemeClr val="tx1"/>
                </a:solidFill>
                <a:latin typeface="Arial" pitchFamily="34" charset="0"/>
              </a:defRPr>
            </a:lvl2pPr>
            <a:lvl3pPr>
              <a:defRPr sz="2400">
                <a:solidFill>
                  <a:schemeClr val="tx1"/>
                </a:solidFill>
                <a:latin typeface="Arial" pitchFamily="34" charset="0"/>
              </a:defRPr>
            </a:lvl3pPr>
            <a:lvl4pPr>
              <a:defRPr sz="2000">
                <a:solidFill>
                  <a:schemeClr val="tx1"/>
                </a:solidFill>
                <a:latin typeface="Arial" pitchFamily="34" charset="0"/>
              </a:defRPr>
            </a:lvl4pPr>
            <a:lvl5pPr>
              <a:defRPr sz="2000">
                <a:solidFill>
                  <a:schemeClr val="tx1"/>
                </a:solidFill>
                <a:latin typeface="Arial" pitchFamily="34" charset="0"/>
              </a:defRPr>
            </a:lvl5pPr>
            <a:lvl6pPr eaLnBrk="0" hangingPunct="0">
              <a:defRPr sz="2000">
                <a:solidFill>
                  <a:schemeClr val="tx1"/>
                </a:solidFill>
                <a:latin typeface="Arial" pitchFamily="34" charset="0"/>
              </a:defRPr>
            </a:lvl6pPr>
            <a:lvl7pPr eaLnBrk="0" hangingPunct="0">
              <a:defRPr sz="2000">
                <a:solidFill>
                  <a:schemeClr val="tx1"/>
                </a:solidFill>
                <a:latin typeface="Arial" pitchFamily="34" charset="0"/>
              </a:defRPr>
            </a:lvl7pPr>
            <a:lvl8pPr eaLnBrk="0" hangingPunct="0">
              <a:defRPr sz="2000">
                <a:solidFill>
                  <a:schemeClr val="tx1"/>
                </a:solidFill>
                <a:latin typeface="Arial" pitchFamily="34" charset="0"/>
              </a:defRPr>
            </a:lvl8pPr>
            <a:lvl9pPr eaLnBrk="0" hangingPunct="0">
              <a:defRPr sz="2000">
                <a:solidFill>
                  <a:schemeClr val="tx1"/>
                </a:solidFill>
                <a:latin typeface="Arial" pitchFamily="34" charset="0"/>
              </a:defRPr>
            </a:lvl9pPr>
          </a:lstStyle>
          <a:p>
            <a:pPr marL="0" marR="0" indent="0" algn="r" defTabSz="685800" rtl="0" eaLnBrk="1" fontAlgn="auto" latinLnBrk="0" hangingPunct="1">
              <a:lnSpc>
                <a:spcPct val="100000"/>
              </a:lnSpc>
              <a:spcBef>
                <a:spcPts val="0"/>
              </a:spcBef>
              <a:spcAft>
                <a:spcPts val="0"/>
              </a:spcAft>
              <a:buClrTx/>
              <a:buSzTx/>
              <a:buFontTx/>
              <a:buNone/>
              <a:tabLst/>
              <a:defRPr/>
            </a:pPr>
            <a:r>
              <a:rPr lang="en-US" altLang="da-DK" sz="1000" noProof="1" smtClean="0">
                <a:solidFill>
                  <a:schemeClr val="tx1">
                    <a:lumMod val="75000"/>
                    <a:lumOff val="25000"/>
                  </a:schemeClr>
                </a:solidFill>
              </a:rPr>
              <a:t>Use </a:t>
            </a:r>
            <a:r>
              <a:rPr lang="en-US" altLang="da-DK" sz="1000" b="1" noProof="1" smtClean="0">
                <a:solidFill>
                  <a:schemeClr val="tx1">
                    <a:lumMod val="75000"/>
                    <a:lumOff val="25000"/>
                  </a:schemeClr>
                </a:solidFill>
              </a:rPr>
              <a:t>TAB-key </a:t>
            </a:r>
            <a:br>
              <a:rPr lang="en-US" altLang="da-DK" sz="1000" b="1" noProof="1" smtClean="0">
                <a:solidFill>
                  <a:schemeClr val="tx1">
                    <a:lumMod val="75000"/>
                    <a:lumOff val="25000"/>
                  </a:schemeClr>
                </a:solidFill>
              </a:rPr>
            </a:br>
            <a:r>
              <a:rPr lang="en-US" altLang="da-DK" sz="1000" b="0" noProof="1" smtClean="0">
                <a:solidFill>
                  <a:schemeClr val="tx1">
                    <a:lumMod val="75000"/>
                    <a:lumOff val="25000"/>
                  </a:schemeClr>
                </a:solidFill>
              </a:rPr>
              <a:t>to add pre-</a:t>
            </a:r>
            <a:br>
              <a:rPr lang="en-US" altLang="da-DK" sz="1000" b="0" noProof="1" smtClean="0">
                <a:solidFill>
                  <a:schemeClr val="tx1">
                    <a:lumMod val="75000"/>
                    <a:lumOff val="25000"/>
                  </a:schemeClr>
                </a:solidFill>
              </a:rPr>
            </a:br>
            <a:r>
              <a:rPr lang="en-US" altLang="da-DK" sz="1000" b="0" noProof="1" smtClean="0">
                <a:solidFill>
                  <a:schemeClr val="tx1">
                    <a:lumMod val="75000"/>
                    <a:lumOff val="25000"/>
                  </a:schemeClr>
                </a:solidFill>
              </a:rPr>
              <a:t>formatted bullets </a:t>
            </a:r>
          </a:p>
          <a:p>
            <a:pPr algn="r">
              <a:spcBef>
                <a:spcPts val="0"/>
              </a:spcBef>
              <a:defRPr/>
            </a:pPr>
            <a:endParaRPr lang="en-US" altLang="da-DK" sz="1000" b="0" noProof="1" smtClean="0">
              <a:solidFill>
                <a:schemeClr val="tx1">
                  <a:lumMod val="75000"/>
                  <a:lumOff val="25000"/>
                </a:schemeClr>
              </a:solidFill>
            </a:endParaRPr>
          </a:p>
        </p:txBody>
      </p:sp>
      <p:sp>
        <p:nvSpPr>
          <p:cNvPr id="6" name="Date Placeholder 5"/>
          <p:cNvSpPr>
            <a:spLocks noGrp="1"/>
          </p:cNvSpPr>
          <p:nvPr>
            <p:ph type="dt" sz="half" idx="16"/>
          </p:nvPr>
        </p:nvSpPr>
        <p:spPr/>
        <p:txBody>
          <a:bodyPr/>
          <a:lstStyle/>
          <a:p>
            <a:endParaRPr lang="en-US" dirty="0"/>
          </a:p>
        </p:txBody>
      </p:sp>
      <p:sp>
        <p:nvSpPr>
          <p:cNvPr id="9" name="Footer Placeholder 8"/>
          <p:cNvSpPr>
            <a:spLocks noGrp="1"/>
          </p:cNvSpPr>
          <p:nvPr>
            <p:ph type="ftr" sz="quarter" idx="17"/>
          </p:nvPr>
        </p:nvSpPr>
        <p:spPr/>
        <p:txBody>
          <a:bodyPr/>
          <a:lstStyle/>
          <a:p>
            <a:r>
              <a:rPr lang="en-US" smtClean="0"/>
              <a:t>Model Based Tests</a:t>
            </a:r>
            <a:endParaRPr lang="en-US" dirty="0"/>
          </a:p>
        </p:txBody>
      </p:sp>
    </p:spTree>
    <p:extLst>
      <p:ext uri="{BB962C8B-B14F-4D97-AF65-F5344CB8AC3E}">
        <p14:creationId xmlns:p14="http://schemas.microsoft.com/office/powerpoint/2010/main" val="3916753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reaker White Text">
    <p:spTree>
      <p:nvGrpSpPr>
        <p:cNvPr id="1" name=""/>
        <p:cNvGrpSpPr/>
        <p:nvPr/>
      </p:nvGrpSpPr>
      <p:grpSpPr>
        <a:xfrm>
          <a:off x="0" y="0"/>
          <a:ext cx="0" cy="0"/>
          <a:chOff x="0" y="0"/>
          <a:chExt cx="0" cy="0"/>
        </a:xfrm>
      </p:grpSpPr>
      <p:sp>
        <p:nvSpPr>
          <p:cNvPr id="7" name="Picture Placeholder 3"/>
          <p:cNvSpPr>
            <a:spLocks noGrp="1"/>
          </p:cNvSpPr>
          <p:nvPr>
            <p:ph type="pic" sz="quarter" idx="13" hasCustomPrompt="1"/>
          </p:nvPr>
        </p:nvSpPr>
        <p:spPr>
          <a:xfrm>
            <a:off x="-1" y="0"/>
            <a:ext cx="9142200" cy="6858000"/>
          </a:xfrm>
          <a:solidFill>
            <a:schemeClr val="bg2">
              <a:lumMod val="40000"/>
              <a:lumOff val="60000"/>
            </a:schemeClr>
          </a:solidFill>
        </p:spPr>
        <p:txBody>
          <a:bodyPr tIns="972000" anchor="ctr" anchorCtr="0">
            <a:normAutofit/>
          </a:bodyPr>
          <a:lstStyle>
            <a:lvl1pPr marL="0" marR="0" indent="0" algn="ctr" defTabSz="685800" rtl="0" eaLnBrk="1" fontAlgn="auto" latinLnBrk="0" hangingPunct="1">
              <a:lnSpc>
                <a:spcPct val="100000"/>
              </a:lnSpc>
              <a:spcBef>
                <a:spcPts val="0"/>
              </a:spcBef>
              <a:spcAft>
                <a:spcPts val="0"/>
              </a:spcAft>
              <a:buClrTx/>
              <a:buSzTx/>
              <a:buFont typeface="Verdana" panose="020B0604030504040204" pitchFamily="34" charset="0"/>
              <a:buNone/>
              <a:tabLst/>
              <a:defRPr sz="1500"/>
            </a:lvl1pPr>
          </a:lstStyle>
          <a:p>
            <a:r>
              <a:rPr lang="en-US" dirty="0" smtClean="0"/>
              <a:t>Insert picture from this destination: C:\milestone\templates\pictures</a:t>
            </a:r>
          </a:p>
        </p:txBody>
      </p:sp>
      <p:sp>
        <p:nvSpPr>
          <p:cNvPr id="2" name="Title 1"/>
          <p:cNvSpPr>
            <a:spLocks noGrp="1"/>
          </p:cNvSpPr>
          <p:nvPr>
            <p:ph type="title"/>
          </p:nvPr>
        </p:nvSpPr>
        <p:spPr>
          <a:xfrm>
            <a:off x="971999" y="457200"/>
            <a:ext cx="6300000" cy="662400"/>
          </a:xfrm>
        </p:spPr>
        <p:txBody>
          <a:bodyPr anchor="b">
            <a:noAutofit/>
          </a:bodyPr>
          <a:lstStyle>
            <a:lvl1pPr>
              <a:lnSpc>
                <a:spcPct val="90000"/>
              </a:lnSpc>
              <a:defRPr sz="5000" b="0">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64800" y="1249200"/>
            <a:ext cx="6307199" cy="788400"/>
          </a:xfrm>
        </p:spPr>
        <p:txBody>
          <a:bodyPr>
            <a:normAutofit/>
          </a:bodyPr>
          <a:lstStyle>
            <a:lvl1pPr marL="0" indent="0">
              <a:spcAft>
                <a:spcPts val="0"/>
              </a:spcAft>
              <a:buNone/>
              <a:defRPr sz="24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24" name="Date Placeholder 3"/>
          <p:cNvSpPr>
            <a:spLocks noGrp="1"/>
          </p:cNvSpPr>
          <p:nvPr>
            <p:ph type="dt" sz="half" idx="10"/>
          </p:nvPr>
        </p:nvSpPr>
        <p:spPr>
          <a:xfrm>
            <a:off x="871538" y="6451601"/>
            <a:ext cx="1814512" cy="365125"/>
          </a:xfrm>
        </p:spPr>
        <p:txBody>
          <a:bodyPr tIns="18000000"/>
          <a:lstStyle/>
          <a:p>
            <a:endParaRPr lang="en-GB" dirty="0"/>
          </a:p>
        </p:txBody>
      </p:sp>
      <p:sp>
        <p:nvSpPr>
          <p:cNvPr id="25" name="Footer Placeholder 4"/>
          <p:cNvSpPr>
            <a:spLocks noGrp="1"/>
          </p:cNvSpPr>
          <p:nvPr>
            <p:ph type="ftr" sz="quarter" idx="11"/>
          </p:nvPr>
        </p:nvSpPr>
        <p:spPr>
          <a:xfrm>
            <a:off x="3028950" y="6451601"/>
            <a:ext cx="5836444" cy="365125"/>
          </a:xfrm>
        </p:spPr>
        <p:txBody>
          <a:bodyPr tIns="18000000"/>
          <a:lstStyle/>
          <a:p>
            <a:r>
              <a:rPr lang="en-GB" smtClean="0"/>
              <a:t>Model Based Tests</a:t>
            </a:r>
            <a:endParaRPr lang="en-GB" dirty="0"/>
          </a:p>
        </p:txBody>
      </p:sp>
      <p:grpSp>
        <p:nvGrpSpPr>
          <p:cNvPr id="15" name="Group 14"/>
          <p:cNvGrpSpPr/>
          <p:nvPr userDrawn="1"/>
        </p:nvGrpSpPr>
        <p:grpSpPr>
          <a:xfrm>
            <a:off x="-2105425" y="1357662"/>
            <a:ext cx="2010930" cy="3257302"/>
            <a:chOff x="-2057401" y="1203257"/>
            <a:chExt cx="1927016" cy="3257302"/>
          </a:xfrm>
        </p:grpSpPr>
        <p:sp>
          <p:nvSpPr>
            <p:cNvPr id="16" name="Tekstboks 2"/>
            <p:cNvSpPr txBox="1"/>
            <p:nvPr userDrawn="1"/>
          </p:nvSpPr>
          <p:spPr>
            <a:xfrm>
              <a:off x="-2057401" y="1203257"/>
              <a:ext cx="1912938" cy="3257302"/>
            </a:xfrm>
            <a:prstGeom prst="rect">
              <a:avLst/>
            </a:prstGeom>
            <a:noFill/>
          </p:spPr>
          <p:txBody>
            <a:bodyPr lIns="0" tIns="0" rIns="0" bIns="0">
              <a:spAutoFit/>
            </a:bodyPr>
            <a:lstStyle/>
            <a:p>
              <a:pPr algn="r">
                <a:spcAft>
                  <a:spcPts val="225"/>
                </a:spcAft>
                <a:defRPr/>
              </a:pPr>
              <a:r>
                <a:rPr lang="en-US" sz="1000" b="1" noProof="1" smtClean="0">
                  <a:solidFill>
                    <a:schemeClr val="tx1">
                      <a:lumMod val="75000"/>
                      <a:lumOff val="25000"/>
                    </a:schemeClr>
                  </a:solidFill>
                  <a:latin typeface="Arial" panose="020B0604020202020204" pitchFamily="34" charset="0"/>
                  <a:cs typeface="Arial" panose="020B0604020202020204" pitchFamily="34" charset="0"/>
                </a:rPr>
                <a:t>Insert Image </a:t>
              </a:r>
            </a:p>
            <a:p>
              <a:pPr algn="r">
                <a:defRPr/>
              </a:pPr>
              <a:r>
                <a:rPr lang="en-US" sz="1000" b="1" noProof="1" smtClean="0">
                  <a:solidFill>
                    <a:schemeClr val="tx1">
                      <a:lumMod val="75000"/>
                      <a:lumOff val="25000"/>
                    </a:schemeClr>
                  </a:solidFill>
                  <a:latin typeface="Arial" panose="020B0604020202020204" pitchFamily="34" charset="0"/>
                  <a:cs typeface="Arial" panose="020B0604020202020204" pitchFamily="34" charset="0"/>
                </a:rPr>
                <a:t>1. </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Click picture icon in </a:t>
              </a:r>
              <a:br>
                <a:rPr lang="en-US" sz="1000" noProof="1" smtClean="0">
                  <a:solidFill>
                    <a:schemeClr val="tx1">
                      <a:lumMod val="75000"/>
                      <a:lumOff val="25000"/>
                    </a:schemeClr>
                  </a:solidFill>
                  <a:latin typeface="Arial" panose="020B0604020202020204" pitchFamily="34" charset="0"/>
                  <a:cs typeface="Arial" panose="020B0604020202020204" pitchFamily="34" charset="0"/>
                </a:rPr>
              </a:br>
              <a:r>
                <a:rPr lang="en-US" sz="1000" noProof="1" smtClean="0">
                  <a:solidFill>
                    <a:schemeClr val="tx1">
                      <a:lumMod val="75000"/>
                      <a:lumOff val="25000"/>
                    </a:schemeClr>
                  </a:solidFill>
                  <a:latin typeface="Arial" panose="020B0604020202020204" pitchFamily="34" charset="0"/>
                  <a:cs typeface="Arial" panose="020B0604020202020204" pitchFamily="34" charset="0"/>
                </a:rPr>
                <a:t>the middle of</a:t>
              </a:r>
              <a:r>
                <a:rPr lang="en-US" sz="1000" baseline="0" noProof="1" smtClean="0">
                  <a:solidFill>
                    <a:schemeClr val="tx1">
                      <a:lumMod val="75000"/>
                      <a:lumOff val="25000"/>
                    </a:schemeClr>
                  </a:solidFill>
                  <a:latin typeface="Arial" panose="020B0604020202020204" pitchFamily="34" charset="0"/>
                  <a:cs typeface="Arial" panose="020B0604020202020204" pitchFamily="34" charset="0"/>
                </a:rPr>
                <a:t> the </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placeholder </a:t>
              </a:r>
            </a:p>
            <a:p>
              <a:pPr algn="r">
                <a:defRPr/>
              </a:pPr>
              <a:r>
                <a:rPr lang="en-US" sz="1000" b="1" noProof="1" smtClean="0">
                  <a:solidFill>
                    <a:schemeClr val="tx1">
                      <a:lumMod val="75000"/>
                      <a:lumOff val="25000"/>
                    </a:schemeClr>
                  </a:solidFill>
                  <a:latin typeface="Arial" panose="020B0604020202020204" pitchFamily="34" charset="0"/>
                  <a:cs typeface="Arial" panose="020B0604020202020204" pitchFamily="34" charset="0"/>
                </a:rPr>
                <a:t>2. </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Insert the desired picture </a:t>
              </a:r>
              <a:br>
                <a:rPr lang="en-US" sz="1000" noProof="1" smtClean="0">
                  <a:solidFill>
                    <a:schemeClr val="tx1">
                      <a:lumMod val="75000"/>
                      <a:lumOff val="25000"/>
                    </a:schemeClr>
                  </a:solidFill>
                  <a:latin typeface="Arial" panose="020B0604020202020204" pitchFamily="34" charset="0"/>
                  <a:cs typeface="Arial" panose="020B0604020202020204" pitchFamily="34" charset="0"/>
                </a:rPr>
              </a:br>
              <a:r>
                <a:rPr lang="en-US" sz="1000" noProof="1" smtClean="0">
                  <a:solidFill>
                    <a:schemeClr val="tx1">
                      <a:lumMod val="75000"/>
                      <a:lumOff val="25000"/>
                    </a:schemeClr>
                  </a:solidFill>
                  <a:latin typeface="Arial" panose="020B0604020202020204" pitchFamily="34" charset="0"/>
                  <a:cs typeface="Arial" panose="020B0604020202020204" pitchFamily="34" charset="0"/>
                </a:rPr>
                <a:t>from this destination: </a:t>
              </a:r>
              <a:r>
                <a:rPr lang="en-US" sz="1000" b="1" noProof="1" smtClean="0">
                  <a:solidFill>
                    <a:schemeClr val="tx1">
                      <a:lumMod val="75000"/>
                      <a:lumOff val="25000"/>
                    </a:schemeClr>
                  </a:solidFill>
                  <a:latin typeface="Arial" panose="020B0604020202020204" pitchFamily="34" charset="0"/>
                  <a:cs typeface="Arial" panose="020B0604020202020204" pitchFamily="34" charset="0"/>
                </a:rPr>
                <a:t>C:\milestone\templates\pictures </a:t>
              </a:r>
              <a:br>
                <a:rPr lang="en-US" sz="1000" b="1" noProof="1" smtClean="0">
                  <a:solidFill>
                    <a:schemeClr val="tx1">
                      <a:lumMod val="75000"/>
                      <a:lumOff val="25000"/>
                    </a:schemeClr>
                  </a:solidFill>
                  <a:latin typeface="Arial" panose="020B0604020202020204" pitchFamily="34" charset="0"/>
                  <a:cs typeface="Arial" panose="020B0604020202020204" pitchFamily="34" charset="0"/>
                </a:rPr>
              </a:br>
              <a:r>
                <a:rPr lang="en-US" sz="1000" b="1" noProof="1" smtClean="0">
                  <a:solidFill>
                    <a:schemeClr val="tx1">
                      <a:lumMod val="75000"/>
                      <a:lumOff val="25000"/>
                    </a:schemeClr>
                  </a:solidFill>
                  <a:latin typeface="Arial" panose="020B0604020202020204" pitchFamily="34" charset="0"/>
                  <a:cs typeface="Arial" panose="020B0604020202020204" pitchFamily="34" charset="0"/>
                </a:rPr>
                <a:t>3. </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Click on picture to </a:t>
              </a:r>
              <a:br>
                <a:rPr lang="en-US" sz="1000" noProof="1" smtClean="0">
                  <a:solidFill>
                    <a:schemeClr val="tx1">
                      <a:lumMod val="75000"/>
                      <a:lumOff val="25000"/>
                    </a:schemeClr>
                  </a:solidFill>
                  <a:latin typeface="Arial" panose="020B0604020202020204" pitchFamily="34" charset="0"/>
                  <a:cs typeface="Arial" panose="020B0604020202020204" pitchFamily="34" charset="0"/>
                </a:rPr>
              </a:br>
              <a:r>
                <a:rPr lang="en-US" sz="1000" noProof="1" smtClean="0">
                  <a:solidFill>
                    <a:schemeClr val="tx1">
                      <a:lumMod val="75000"/>
                      <a:lumOff val="25000"/>
                    </a:schemeClr>
                  </a:solidFill>
                  <a:latin typeface="Arial" panose="020B0604020202020204" pitchFamily="34" charset="0"/>
                  <a:cs typeface="Arial" panose="020B0604020202020204" pitchFamily="34" charset="0"/>
                </a:rPr>
                <a:t>activate </a:t>
              </a:r>
              <a:r>
                <a:rPr lang="en-US" sz="1000" b="1" noProof="1" smtClean="0">
                  <a:solidFill>
                    <a:schemeClr val="tx1">
                      <a:lumMod val="75000"/>
                      <a:lumOff val="25000"/>
                    </a:schemeClr>
                  </a:solidFill>
                  <a:latin typeface="Arial" panose="020B0604020202020204" pitchFamily="34" charset="0"/>
                  <a:cs typeface="Arial" panose="020B0604020202020204" pitchFamily="34" charset="0"/>
                </a:rPr>
                <a:t>Picture Tools</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 </a:t>
              </a:r>
              <a:br>
                <a:rPr lang="en-US" sz="1000" noProof="1" smtClean="0">
                  <a:solidFill>
                    <a:schemeClr val="tx1">
                      <a:lumMod val="75000"/>
                      <a:lumOff val="25000"/>
                    </a:schemeClr>
                  </a:solidFill>
                  <a:latin typeface="Arial" panose="020B0604020202020204" pitchFamily="34" charset="0"/>
                  <a:cs typeface="Arial" panose="020B0604020202020204" pitchFamily="34" charset="0"/>
                </a:rPr>
              </a:br>
              <a:r>
                <a:rPr lang="en-US" sz="1000" noProof="1" smtClean="0">
                  <a:solidFill>
                    <a:schemeClr val="tx1">
                      <a:lumMod val="75000"/>
                      <a:lumOff val="25000"/>
                    </a:schemeClr>
                  </a:solidFill>
                  <a:latin typeface="Arial" panose="020B0604020202020204" pitchFamily="34" charset="0"/>
                  <a:cs typeface="Arial" panose="020B0604020202020204" pitchFamily="34" charset="0"/>
                </a:rPr>
                <a:t>and click </a:t>
              </a:r>
              <a:r>
                <a:rPr lang="en-US" sz="1000" b="1" noProof="1" smtClean="0">
                  <a:solidFill>
                    <a:schemeClr val="tx1">
                      <a:lumMod val="75000"/>
                      <a:lumOff val="25000"/>
                    </a:schemeClr>
                  </a:solidFill>
                  <a:latin typeface="Arial" panose="020B0604020202020204" pitchFamily="34" charset="0"/>
                  <a:cs typeface="Arial" panose="020B0604020202020204" pitchFamily="34" charset="0"/>
                </a:rPr>
                <a:t>Crop</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 to change </a:t>
              </a:r>
            </a:p>
            <a:p>
              <a:pPr algn="r">
                <a:defRPr/>
              </a:pPr>
              <a:r>
                <a:rPr lang="en-US" sz="1000" noProof="1" smtClean="0">
                  <a:solidFill>
                    <a:schemeClr val="tx1">
                      <a:lumMod val="75000"/>
                      <a:lumOff val="25000"/>
                    </a:schemeClr>
                  </a:solidFill>
                  <a:latin typeface="Arial" panose="020B0604020202020204" pitchFamily="34" charset="0"/>
                  <a:cs typeface="Arial" panose="020B0604020202020204" pitchFamily="34" charset="0"/>
                </a:rPr>
                <a:t>focus of the image / size </a:t>
              </a:r>
            </a:p>
            <a:p>
              <a:pPr algn="r">
                <a:defRPr/>
              </a:pPr>
              <a:endParaRPr lang="en-US" sz="1000" noProof="1" smtClean="0">
                <a:solidFill>
                  <a:schemeClr val="tx1">
                    <a:lumMod val="75000"/>
                    <a:lumOff val="25000"/>
                  </a:schemeClr>
                </a:solidFill>
                <a:latin typeface="Arial" panose="020B0604020202020204" pitchFamily="34" charset="0"/>
                <a:cs typeface="Arial" panose="020B0604020202020204" pitchFamily="34" charset="0"/>
              </a:endParaRPr>
            </a:p>
            <a:p>
              <a:pPr algn="r">
                <a:defRPr/>
              </a:pPr>
              <a:endParaRPr lang="en-US" sz="1000" noProof="1" smtClean="0">
                <a:solidFill>
                  <a:schemeClr val="tx1">
                    <a:lumMod val="75000"/>
                    <a:lumOff val="25000"/>
                  </a:schemeClr>
                </a:solidFill>
                <a:latin typeface="Arial" panose="020B0604020202020204" pitchFamily="34" charset="0"/>
                <a:cs typeface="Arial" panose="020B0604020202020204" pitchFamily="34" charset="0"/>
              </a:endParaRPr>
            </a:p>
            <a:p>
              <a:pPr algn="r">
                <a:defRPr/>
              </a:pPr>
              <a:r>
                <a:rPr lang="en-US" sz="1000" b="1" noProof="1" smtClean="0">
                  <a:solidFill>
                    <a:schemeClr val="tx1">
                      <a:lumMod val="75000"/>
                      <a:lumOff val="25000"/>
                    </a:schemeClr>
                  </a:solidFill>
                  <a:latin typeface="Arial" panose="020B0604020202020204" pitchFamily="34" charset="0"/>
                  <a:cs typeface="Arial" panose="020B0604020202020204" pitchFamily="34" charset="0"/>
                </a:rPr>
                <a:t>4. </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If you want to scale the image, hold the </a:t>
              </a:r>
              <a:r>
                <a:rPr lang="en-US" sz="1000" b="1" noProof="1" smtClean="0">
                  <a:solidFill>
                    <a:schemeClr val="tx1">
                      <a:lumMod val="75000"/>
                      <a:lumOff val="25000"/>
                    </a:schemeClr>
                  </a:solidFill>
                  <a:latin typeface="Arial" panose="020B0604020202020204" pitchFamily="34" charset="0"/>
                  <a:cs typeface="Arial" panose="020B0604020202020204" pitchFamily="34" charset="0"/>
                </a:rPr>
                <a:t>SHIFT</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 button down while dragging the corners of the image</a:t>
              </a:r>
            </a:p>
            <a:p>
              <a:pPr algn="r">
                <a:defRPr/>
              </a:pPr>
              <a:r>
                <a:rPr lang="en-US" sz="1000" noProof="1" smtClean="0">
                  <a:solidFill>
                    <a:schemeClr val="tx1">
                      <a:lumMod val="75000"/>
                      <a:lumOff val="25000"/>
                    </a:schemeClr>
                  </a:solidFill>
                  <a:latin typeface="Arial" panose="020B0604020202020204" pitchFamily="34" charset="0"/>
                  <a:cs typeface="Arial" panose="020B0604020202020204" pitchFamily="34" charset="0"/>
                </a:rPr>
                <a:t> </a:t>
              </a:r>
            </a:p>
            <a:p>
              <a:pPr algn="r">
                <a:defRPr/>
              </a:pPr>
              <a:endParaRPr lang="en-US" sz="1000" noProof="1" smtClean="0">
                <a:solidFill>
                  <a:schemeClr val="tx1">
                    <a:lumMod val="75000"/>
                    <a:lumOff val="25000"/>
                  </a:schemeClr>
                </a:solidFill>
                <a:latin typeface="Arial" panose="020B0604020202020204" pitchFamily="34" charset="0"/>
                <a:cs typeface="Arial" panose="020B0604020202020204" pitchFamily="34" charset="0"/>
              </a:endParaRPr>
            </a:p>
            <a:p>
              <a:pPr algn="r">
                <a:defRPr/>
              </a:pPr>
              <a:endParaRPr lang="en-US" sz="1000" noProof="1" smtClean="0">
                <a:solidFill>
                  <a:schemeClr val="tx1">
                    <a:lumMod val="75000"/>
                    <a:lumOff val="25000"/>
                  </a:schemeClr>
                </a:solidFill>
                <a:latin typeface="Arial" panose="020B0604020202020204" pitchFamily="34" charset="0"/>
                <a:cs typeface="Arial" panose="020B0604020202020204" pitchFamily="34" charset="0"/>
              </a:endParaRPr>
            </a:p>
            <a:p>
              <a:pPr algn="r">
                <a:defRPr/>
              </a:pPr>
              <a:r>
                <a:rPr lang="en-US" sz="1000" b="1" noProof="1" smtClean="0">
                  <a:solidFill>
                    <a:schemeClr val="tx1">
                      <a:lumMod val="75000"/>
                      <a:lumOff val="25000"/>
                    </a:schemeClr>
                  </a:solidFill>
                  <a:latin typeface="Arial" panose="020B0604020202020204" pitchFamily="34" charset="0"/>
                  <a:cs typeface="Arial" panose="020B0604020202020204" pitchFamily="34" charset="0"/>
                </a:rPr>
                <a:t>5. </a:t>
              </a:r>
              <a:r>
                <a:rPr lang="en-US" sz="1000" b="0" noProof="1" smtClean="0">
                  <a:solidFill>
                    <a:schemeClr val="tx1">
                      <a:lumMod val="75000"/>
                      <a:lumOff val="25000"/>
                    </a:schemeClr>
                  </a:solidFill>
                  <a:latin typeface="Arial" panose="020B0604020202020204" pitchFamily="34" charset="0"/>
                  <a:cs typeface="Arial" panose="020B0604020202020204" pitchFamily="34" charset="0"/>
                </a:rPr>
                <a:t>If text</a:t>
              </a:r>
              <a:r>
                <a:rPr lang="en-US" sz="1000" b="0" baseline="0" noProof="1" smtClean="0">
                  <a:solidFill>
                    <a:schemeClr val="tx1">
                      <a:lumMod val="75000"/>
                      <a:lumOff val="25000"/>
                    </a:schemeClr>
                  </a:solidFill>
                  <a:latin typeface="Arial" panose="020B0604020202020204" pitchFamily="34" charset="0"/>
                  <a:cs typeface="Arial" panose="020B0604020202020204" pitchFamily="34" charset="0"/>
                </a:rPr>
                <a:t> not is visible</a:t>
              </a:r>
              <a:r>
                <a:rPr lang="en-US" sz="1000" b="0" noProof="1" smtClean="0">
                  <a:solidFill>
                    <a:schemeClr val="tx1">
                      <a:lumMod val="75000"/>
                      <a:lumOff val="25000"/>
                    </a:schemeClr>
                  </a:solidFill>
                  <a:latin typeface="Arial" panose="020B0604020202020204" pitchFamily="34" charset="0"/>
                  <a:cs typeface="Arial" panose="020B0604020202020204" pitchFamily="34" charset="0"/>
                </a:rPr>
                <a:t>: </a:t>
              </a:r>
              <a:br>
                <a:rPr lang="en-US" sz="1000" b="0" noProof="1" smtClean="0">
                  <a:solidFill>
                    <a:schemeClr val="tx1">
                      <a:lumMod val="75000"/>
                      <a:lumOff val="25000"/>
                    </a:schemeClr>
                  </a:solidFill>
                  <a:latin typeface="Arial" panose="020B0604020202020204" pitchFamily="34" charset="0"/>
                  <a:cs typeface="Arial" panose="020B0604020202020204" pitchFamily="34" charset="0"/>
                </a:rPr>
              </a:br>
              <a:r>
                <a:rPr lang="en-US" sz="1000" noProof="1" smtClean="0">
                  <a:solidFill>
                    <a:schemeClr val="tx1">
                      <a:lumMod val="75000"/>
                      <a:lumOff val="25000"/>
                    </a:schemeClr>
                  </a:solidFill>
                  <a:latin typeface="Arial" panose="020B0604020202020204" pitchFamily="34" charset="0"/>
                  <a:cs typeface="Arial" panose="020B0604020202020204" pitchFamily="34" charset="0"/>
                </a:rPr>
                <a:t>Right-click on the picture and select </a:t>
              </a:r>
              <a:r>
                <a:rPr lang="en-US" sz="1000" b="1" noProof="1" smtClean="0">
                  <a:solidFill>
                    <a:schemeClr val="tx1">
                      <a:lumMod val="75000"/>
                      <a:lumOff val="25000"/>
                    </a:schemeClr>
                  </a:solidFill>
                  <a:latin typeface="Arial" panose="020B0604020202020204" pitchFamily="34" charset="0"/>
                  <a:cs typeface="Arial" panose="020B0604020202020204" pitchFamily="34" charset="0"/>
                </a:rPr>
                <a:t>Send to back</a:t>
              </a:r>
              <a:endParaRPr lang="en-US" sz="1000" b="1" noProof="1">
                <a:solidFill>
                  <a:schemeClr val="tx1">
                    <a:lumMod val="75000"/>
                    <a:lumOff val="25000"/>
                  </a:schemeClr>
                </a:solidFill>
                <a:latin typeface="Arial" panose="020B0604020202020204" pitchFamily="34" charset="0"/>
                <a:cs typeface="Arial" panose="020B0604020202020204" pitchFamily="34" charset="0"/>
              </a:endParaRPr>
            </a:p>
          </p:txBody>
        </p:sp>
        <p:pic>
          <p:nvPicPr>
            <p:cNvPr id="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t="8559"/>
            <a:stretch>
              <a:fillRect/>
            </a:stretch>
          </p:blipFill>
          <p:spPr bwMode="auto">
            <a:xfrm>
              <a:off x="-474829" y="2769000"/>
              <a:ext cx="313959" cy="2577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7" name="Gruppe 3"/>
            <p:cNvGrpSpPr>
              <a:grpSpLocks/>
            </p:cNvGrpSpPr>
            <p:nvPr userDrawn="1"/>
          </p:nvGrpSpPr>
          <p:grpSpPr bwMode="auto">
            <a:xfrm>
              <a:off x="-451060" y="3566588"/>
              <a:ext cx="320675" cy="380996"/>
              <a:chOff x="6860455" y="5854115"/>
              <a:chExt cx="252226" cy="300036"/>
            </a:xfrm>
          </p:grpSpPr>
          <p:pic>
            <p:nvPicPr>
              <p:cNvPr id="2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3991" y="5896976"/>
                <a:ext cx="238690" cy="257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Rounded Rectangle 25"/>
              <p:cNvSpPr/>
              <p:nvPr/>
            </p:nvSpPr>
            <p:spPr bwMode="auto">
              <a:xfrm>
                <a:off x="6860455" y="5854115"/>
                <a:ext cx="157329" cy="128767"/>
              </a:xfrm>
              <a:prstGeom prst="roundRect">
                <a:avLst/>
              </a:prstGeom>
              <a:noFill/>
              <a:ln w="19050">
                <a:solidFill>
                  <a:srgbClr val="E31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dirty="0"/>
              </a:p>
            </p:txBody>
          </p:sp>
        </p:grpSp>
      </p:grpSp>
      <p:sp>
        <p:nvSpPr>
          <p:cNvPr id="30" name="Text Placeholder 9"/>
          <p:cNvSpPr>
            <a:spLocks noGrp="1" noChangeAspect="1"/>
          </p:cNvSpPr>
          <p:nvPr>
            <p:ph type="body" sz="quarter" idx="14" hasCustomPrompt="1"/>
          </p:nvPr>
        </p:nvSpPr>
        <p:spPr>
          <a:xfrm>
            <a:off x="7405200" y="266400"/>
            <a:ext cx="1465200" cy="441971"/>
          </a:xfrm>
          <a:blipFill>
            <a:blip r:embed="rId4"/>
            <a:stretch>
              <a:fillRect/>
            </a:stretch>
          </a:blipFill>
        </p:spPr>
        <p:txBody>
          <a:bodyPr>
            <a:normAutofit/>
          </a:bodyPr>
          <a:lstStyle>
            <a:lvl1pPr marL="0" indent="0">
              <a:buNone/>
              <a:defRPr sz="100"/>
            </a:lvl1pPr>
          </a:lstStyle>
          <a:p>
            <a:pPr lvl="0"/>
            <a:r>
              <a:rPr lang="en-GB" dirty="0" smtClean="0"/>
              <a:t>.</a:t>
            </a:r>
          </a:p>
        </p:txBody>
      </p:sp>
    </p:spTree>
    <p:extLst>
      <p:ext uri="{BB962C8B-B14F-4D97-AF65-F5344CB8AC3E}">
        <p14:creationId xmlns:p14="http://schemas.microsoft.com/office/powerpoint/2010/main" val="203798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reaker Blue Text">
    <p:spTree>
      <p:nvGrpSpPr>
        <p:cNvPr id="1" name=""/>
        <p:cNvGrpSpPr/>
        <p:nvPr/>
      </p:nvGrpSpPr>
      <p:grpSpPr>
        <a:xfrm>
          <a:off x="0" y="0"/>
          <a:ext cx="0" cy="0"/>
          <a:chOff x="0" y="0"/>
          <a:chExt cx="0" cy="0"/>
        </a:xfrm>
      </p:grpSpPr>
      <p:sp>
        <p:nvSpPr>
          <p:cNvPr id="7" name="Picture Placeholder 3"/>
          <p:cNvSpPr>
            <a:spLocks noGrp="1"/>
          </p:cNvSpPr>
          <p:nvPr>
            <p:ph type="pic" sz="quarter" idx="13" hasCustomPrompt="1"/>
          </p:nvPr>
        </p:nvSpPr>
        <p:spPr>
          <a:xfrm>
            <a:off x="-1" y="0"/>
            <a:ext cx="9142200" cy="6858000"/>
          </a:xfrm>
          <a:solidFill>
            <a:schemeClr val="bg2">
              <a:lumMod val="40000"/>
              <a:lumOff val="60000"/>
            </a:schemeClr>
          </a:solidFill>
        </p:spPr>
        <p:txBody>
          <a:bodyPr tIns="972000" anchor="ctr" anchorCtr="0">
            <a:normAutofit/>
          </a:bodyPr>
          <a:lstStyle>
            <a:lvl1pPr marL="0" marR="0" indent="0" algn="ctr" defTabSz="685800" rtl="0" eaLnBrk="1" fontAlgn="auto" latinLnBrk="0" hangingPunct="1">
              <a:lnSpc>
                <a:spcPct val="100000"/>
              </a:lnSpc>
              <a:spcBef>
                <a:spcPts val="0"/>
              </a:spcBef>
              <a:spcAft>
                <a:spcPts val="0"/>
              </a:spcAft>
              <a:buClrTx/>
              <a:buSzTx/>
              <a:buFont typeface="Verdana" panose="020B0604030504040204" pitchFamily="34" charset="0"/>
              <a:buNone/>
              <a:tabLst/>
              <a:defRPr sz="1500"/>
            </a:lvl1pPr>
          </a:lstStyle>
          <a:p>
            <a:r>
              <a:rPr lang="en-US" dirty="0" smtClean="0"/>
              <a:t>Insert picture from this destination: C:\milestone\templates\pictures</a:t>
            </a:r>
          </a:p>
        </p:txBody>
      </p:sp>
      <p:sp>
        <p:nvSpPr>
          <p:cNvPr id="2" name="Title 1"/>
          <p:cNvSpPr>
            <a:spLocks noGrp="1"/>
          </p:cNvSpPr>
          <p:nvPr>
            <p:ph type="title"/>
          </p:nvPr>
        </p:nvSpPr>
        <p:spPr>
          <a:xfrm>
            <a:off x="972000" y="457200"/>
            <a:ext cx="6299239" cy="662400"/>
          </a:xfrm>
        </p:spPr>
        <p:txBody>
          <a:bodyPr anchor="b">
            <a:noAutofit/>
          </a:bodyPr>
          <a:lstStyle>
            <a:lvl1pPr>
              <a:defRPr sz="5000" b="0">
                <a:solidFill>
                  <a:srgbClr val="002E5D"/>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64800" y="1249200"/>
            <a:ext cx="6306439" cy="788400"/>
          </a:xfrm>
        </p:spPr>
        <p:txBody>
          <a:bodyPr>
            <a:normAutofit/>
          </a:bodyPr>
          <a:lstStyle>
            <a:lvl1pPr marL="0" indent="0">
              <a:spcAft>
                <a:spcPts val="0"/>
              </a:spcAft>
              <a:buNone/>
              <a:defRPr sz="2400">
                <a:solidFill>
                  <a:srgbClr val="002E5D"/>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9" name="Text Placeholder 9"/>
          <p:cNvSpPr>
            <a:spLocks noGrp="1"/>
          </p:cNvSpPr>
          <p:nvPr>
            <p:ph type="body" sz="quarter" idx="14" hasCustomPrompt="1"/>
          </p:nvPr>
        </p:nvSpPr>
        <p:spPr>
          <a:xfrm>
            <a:off x="7388494" y="252000"/>
            <a:ext cx="1465200" cy="442800"/>
          </a:xfrm>
          <a:blipFill>
            <a:blip r:embed="rId2"/>
            <a:stretch>
              <a:fillRect/>
            </a:stretch>
          </a:blipFill>
        </p:spPr>
        <p:txBody>
          <a:bodyPr>
            <a:normAutofit/>
          </a:bodyPr>
          <a:lstStyle>
            <a:lvl1pPr marL="0" indent="0">
              <a:buNone/>
              <a:defRPr sz="100"/>
            </a:lvl1pPr>
          </a:lstStyle>
          <a:p>
            <a:pPr lvl="0"/>
            <a:r>
              <a:rPr lang="en-US" dirty="0" smtClean="0"/>
              <a:t>.</a:t>
            </a:r>
          </a:p>
        </p:txBody>
      </p:sp>
      <p:sp>
        <p:nvSpPr>
          <p:cNvPr id="23" name="Date Placeholder 3"/>
          <p:cNvSpPr>
            <a:spLocks noGrp="1"/>
          </p:cNvSpPr>
          <p:nvPr>
            <p:ph type="dt" sz="half" idx="10"/>
          </p:nvPr>
        </p:nvSpPr>
        <p:spPr>
          <a:xfrm>
            <a:off x="871538" y="6451601"/>
            <a:ext cx="1814512" cy="365125"/>
          </a:xfrm>
        </p:spPr>
        <p:txBody>
          <a:bodyPr tIns="18000000"/>
          <a:lstStyle/>
          <a:p>
            <a:endParaRPr lang="en-GB" dirty="0"/>
          </a:p>
        </p:txBody>
      </p:sp>
      <p:sp>
        <p:nvSpPr>
          <p:cNvPr id="24" name="Footer Placeholder 4"/>
          <p:cNvSpPr>
            <a:spLocks noGrp="1"/>
          </p:cNvSpPr>
          <p:nvPr>
            <p:ph type="ftr" sz="quarter" idx="11"/>
          </p:nvPr>
        </p:nvSpPr>
        <p:spPr>
          <a:xfrm>
            <a:off x="3028950" y="6451601"/>
            <a:ext cx="5836444" cy="365125"/>
          </a:xfrm>
        </p:spPr>
        <p:txBody>
          <a:bodyPr tIns="18000000"/>
          <a:lstStyle/>
          <a:p>
            <a:r>
              <a:rPr lang="en-GB" smtClean="0"/>
              <a:t>Model Based Tests</a:t>
            </a:r>
            <a:endParaRPr lang="en-GB" dirty="0"/>
          </a:p>
        </p:txBody>
      </p:sp>
      <p:grpSp>
        <p:nvGrpSpPr>
          <p:cNvPr id="15" name="Group 14"/>
          <p:cNvGrpSpPr/>
          <p:nvPr userDrawn="1"/>
        </p:nvGrpSpPr>
        <p:grpSpPr>
          <a:xfrm>
            <a:off x="-2105425" y="1357662"/>
            <a:ext cx="2010930" cy="3257302"/>
            <a:chOff x="-2057401" y="1203257"/>
            <a:chExt cx="1927016" cy="3257302"/>
          </a:xfrm>
        </p:grpSpPr>
        <p:sp>
          <p:nvSpPr>
            <p:cNvPr id="25" name="Tekstboks 2"/>
            <p:cNvSpPr txBox="1"/>
            <p:nvPr userDrawn="1"/>
          </p:nvSpPr>
          <p:spPr>
            <a:xfrm>
              <a:off x="-2057401" y="1203257"/>
              <a:ext cx="1912938" cy="3257302"/>
            </a:xfrm>
            <a:prstGeom prst="rect">
              <a:avLst/>
            </a:prstGeom>
            <a:noFill/>
          </p:spPr>
          <p:txBody>
            <a:bodyPr lIns="0" tIns="0" rIns="0" bIns="0">
              <a:spAutoFit/>
            </a:bodyPr>
            <a:lstStyle/>
            <a:p>
              <a:pPr algn="r">
                <a:spcAft>
                  <a:spcPts val="225"/>
                </a:spcAft>
                <a:defRPr/>
              </a:pPr>
              <a:r>
                <a:rPr lang="en-US" sz="1000" b="1" noProof="1" smtClean="0">
                  <a:solidFill>
                    <a:schemeClr val="tx1">
                      <a:lumMod val="75000"/>
                      <a:lumOff val="25000"/>
                    </a:schemeClr>
                  </a:solidFill>
                  <a:latin typeface="Arial" panose="020B0604020202020204" pitchFamily="34" charset="0"/>
                  <a:cs typeface="Arial" panose="020B0604020202020204" pitchFamily="34" charset="0"/>
                </a:rPr>
                <a:t>Insert Image </a:t>
              </a:r>
            </a:p>
            <a:p>
              <a:pPr algn="r">
                <a:defRPr/>
              </a:pPr>
              <a:r>
                <a:rPr lang="en-US" sz="1000" b="1" noProof="1" smtClean="0">
                  <a:solidFill>
                    <a:schemeClr val="tx1">
                      <a:lumMod val="75000"/>
                      <a:lumOff val="25000"/>
                    </a:schemeClr>
                  </a:solidFill>
                  <a:latin typeface="Arial" panose="020B0604020202020204" pitchFamily="34" charset="0"/>
                  <a:cs typeface="Arial" panose="020B0604020202020204" pitchFamily="34" charset="0"/>
                </a:rPr>
                <a:t>1. </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Click picture icon in </a:t>
              </a:r>
              <a:br>
                <a:rPr lang="en-US" sz="1000" noProof="1" smtClean="0">
                  <a:solidFill>
                    <a:schemeClr val="tx1">
                      <a:lumMod val="75000"/>
                      <a:lumOff val="25000"/>
                    </a:schemeClr>
                  </a:solidFill>
                  <a:latin typeface="Arial" panose="020B0604020202020204" pitchFamily="34" charset="0"/>
                  <a:cs typeface="Arial" panose="020B0604020202020204" pitchFamily="34" charset="0"/>
                </a:rPr>
              </a:br>
              <a:r>
                <a:rPr lang="en-US" sz="1000" noProof="1" smtClean="0">
                  <a:solidFill>
                    <a:schemeClr val="tx1">
                      <a:lumMod val="75000"/>
                      <a:lumOff val="25000"/>
                    </a:schemeClr>
                  </a:solidFill>
                  <a:latin typeface="Arial" panose="020B0604020202020204" pitchFamily="34" charset="0"/>
                  <a:cs typeface="Arial" panose="020B0604020202020204" pitchFamily="34" charset="0"/>
                </a:rPr>
                <a:t>the middle of</a:t>
              </a:r>
              <a:r>
                <a:rPr lang="en-US" sz="1000" baseline="0" noProof="1" smtClean="0">
                  <a:solidFill>
                    <a:schemeClr val="tx1">
                      <a:lumMod val="75000"/>
                      <a:lumOff val="25000"/>
                    </a:schemeClr>
                  </a:solidFill>
                  <a:latin typeface="Arial" panose="020B0604020202020204" pitchFamily="34" charset="0"/>
                  <a:cs typeface="Arial" panose="020B0604020202020204" pitchFamily="34" charset="0"/>
                </a:rPr>
                <a:t> the </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placeholder </a:t>
              </a:r>
            </a:p>
            <a:p>
              <a:pPr algn="r">
                <a:defRPr/>
              </a:pPr>
              <a:r>
                <a:rPr lang="en-US" sz="1000" b="1" noProof="1" smtClean="0">
                  <a:solidFill>
                    <a:schemeClr val="tx1">
                      <a:lumMod val="75000"/>
                      <a:lumOff val="25000"/>
                    </a:schemeClr>
                  </a:solidFill>
                  <a:latin typeface="Arial" panose="020B0604020202020204" pitchFamily="34" charset="0"/>
                  <a:cs typeface="Arial" panose="020B0604020202020204" pitchFamily="34" charset="0"/>
                </a:rPr>
                <a:t>2. </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Insert the desired picture </a:t>
              </a:r>
              <a:br>
                <a:rPr lang="en-US" sz="1000" noProof="1" smtClean="0">
                  <a:solidFill>
                    <a:schemeClr val="tx1">
                      <a:lumMod val="75000"/>
                      <a:lumOff val="25000"/>
                    </a:schemeClr>
                  </a:solidFill>
                  <a:latin typeface="Arial" panose="020B0604020202020204" pitchFamily="34" charset="0"/>
                  <a:cs typeface="Arial" panose="020B0604020202020204" pitchFamily="34" charset="0"/>
                </a:rPr>
              </a:br>
              <a:r>
                <a:rPr lang="en-US" sz="1000" noProof="1" smtClean="0">
                  <a:solidFill>
                    <a:schemeClr val="tx1">
                      <a:lumMod val="75000"/>
                      <a:lumOff val="25000"/>
                    </a:schemeClr>
                  </a:solidFill>
                  <a:latin typeface="Arial" panose="020B0604020202020204" pitchFamily="34" charset="0"/>
                  <a:cs typeface="Arial" panose="020B0604020202020204" pitchFamily="34" charset="0"/>
                </a:rPr>
                <a:t>from this destination: </a:t>
              </a:r>
              <a:r>
                <a:rPr lang="en-US" sz="1000" b="1" noProof="1" smtClean="0">
                  <a:solidFill>
                    <a:schemeClr val="tx1">
                      <a:lumMod val="75000"/>
                      <a:lumOff val="25000"/>
                    </a:schemeClr>
                  </a:solidFill>
                  <a:latin typeface="Arial" panose="020B0604020202020204" pitchFamily="34" charset="0"/>
                  <a:cs typeface="Arial" panose="020B0604020202020204" pitchFamily="34" charset="0"/>
                </a:rPr>
                <a:t>C:\milestone\templates\pictures </a:t>
              </a:r>
              <a:br>
                <a:rPr lang="en-US" sz="1000" b="1" noProof="1" smtClean="0">
                  <a:solidFill>
                    <a:schemeClr val="tx1">
                      <a:lumMod val="75000"/>
                      <a:lumOff val="25000"/>
                    </a:schemeClr>
                  </a:solidFill>
                  <a:latin typeface="Arial" panose="020B0604020202020204" pitchFamily="34" charset="0"/>
                  <a:cs typeface="Arial" panose="020B0604020202020204" pitchFamily="34" charset="0"/>
                </a:rPr>
              </a:br>
              <a:r>
                <a:rPr lang="en-US" sz="1000" b="1" noProof="1" smtClean="0">
                  <a:solidFill>
                    <a:schemeClr val="tx1">
                      <a:lumMod val="75000"/>
                      <a:lumOff val="25000"/>
                    </a:schemeClr>
                  </a:solidFill>
                  <a:latin typeface="Arial" panose="020B0604020202020204" pitchFamily="34" charset="0"/>
                  <a:cs typeface="Arial" panose="020B0604020202020204" pitchFamily="34" charset="0"/>
                </a:rPr>
                <a:t>3. </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Click on picture to </a:t>
              </a:r>
              <a:br>
                <a:rPr lang="en-US" sz="1000" noProof="1" smtClean="0">
                  <a:solidFill>
                    <a:schemeClr val="tx1">
                      <a:lumMod val="75000"/>
                      <a:lumOff val="25000"/>
                    </a:schemeClr>
                  </a:solidFill>
                  <a:latin typeface="Arial" panose="020B0604020202020204" pitchFamily="34" charset="0"/>
                  <a:cs typeface="Arial" panose="020B0604020202020204" pitchFamily="34" charset="0"/>
                </a:rPr>
              </a:br>
              <a:r>
                <a:rPr lang="en-US" sz="1000" noProof="1" smtClean="0">
                  <a:solidFill>
                    <a:schemeClr val="tx1">
                      <a:lumMod val="75000"/>
                      <a:lumOff val="25000"/>
                    </a:schemeClr>
                  </a:solidFill>
                  <a:latin typeface="Arial" panose="020B0604020202020204" pitchFamily="34" charset="0"/>
                  <a:cs typeface="Arial" panose="020B0604020202020204" pitchFamily="34" charset="0"/>
                </a:rPr>
                <a:t>activate </a:t>
              </a:r>
              <a:r>
                <a:rPr lang="en-US" sz="1000" b="1" noProof="1" smtClean="0">
                  <a:solidFill>
                    <a:schemeClr val="tx1">
                      <a:lumMod val="75000"/>
                      <a:lumOff val="25000"/>
                    </a:schemeClr>
                  </a:solidFill>
                  <a:latin typeface="Arial" panose="020B0604020202020204" pitchFamily="34" charset="0"/>
                  <a:cs typeface="Arial" panose="020B0604020202020204" pitchFamily="34" charset="0"/>
                </a:rPr>
                <a:t>Picture Tools</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 </a:t>
              </a:r>
              <a:br>
                <a:rPr lang="en-US" sz="1000" noProof="1" smtClean="0">
                  <a:solidFill>
                    <a:schemeClr val="tx1">
                      <a:lumMod val="75000"/>
                      <a:lumOff val="25000"/>
                    </a:schemeClr>
                  </a:solidFill>
                  <a:latin typeface="Arial" panose="020B0604020202020204" pitchFamily="34" charset="0"/>
                  <a:cs typeface="Arial" panose="020B0604020202020204" pitchFamily="34" charset="0"/>
                </a:rPr>
              </a:br>
              <a:r>
                <a:rPr lang="en-US" sz="1000" noProof="1" smtClean="0">
                  <a:solidFill>
                    <a:schemeClr val="tx1">
                      <a:lumMod val="75000"/>
                      <a:lumOff val="25000"/>
                    </a:schemeClr>
                  </a:solidFill>
                  <a:latin typeface="Arial" panose="020B0604020202020204" pitchFamily="34" charset="0"/>
                  <a:cs typeface="Arial" panose="020B0604020202020204" pitchFamily="34" charset="0"/>
                </a:rPr>
                <a:t>and click </a:t>
              </a:r>
              <a:r>
                <a:rPr lang="en-US" sz="1000" b="1" noProof="1" smtClean="0">
                  <a:solidFill>
                    <a:schemeClr val="tx1">
                      <a:lumMod val="75000"/>
                      <a:lumOff val="25000"/>
                    </a:schemeClr>
                  </a:solidFill>
                  <a:latin typeface="Arial" panose="020B0604020202020204" pitchFamily="34" charset="0"/>
                  <a:cs typeface="Arial" panose="020B0604020202020204" pitchFamily="34" charset="0"/>
                </a:rPr>
                <a:t>Crop</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 to change </a:t>
              </a:r>
            </a:p>
            <a:p>
              <a:pPr algn="r">
                <a:defRPr/>
              </a:pPr>
              <a:r>
                <a:rPr lang="en-US" sz="1000" noProof="1" smtClean="0">
                  <a:solidFill>
                    <a:schemeClr val="tx1">
                      <a:lumMod val="75000"/>
                      <a:lumOff val="25000"/>
                    </a:schemeClr>
                  </a:solidFill>
                  <a:latin typeface="Arial" panose="020B0604020202020204" pitchFamily="34" charset="0"/>
                  <a:cs typeface="Arial" panose="020B0604020202020204" pitchFamily="34" charset="0"/>
                </a:rPr>
                <a:t>focus of the image / size </a:t>
              </a:r>
            </a:p>
            <a:p>
              <a:pPr algn="r">
                <a:defRPr/>
              </a:pPr>
              <a:endParaRPr lang="en-US" sz="1000" noProof="1" smtClean="0">
                <a:solidFill>
                  <a:schemeClr val="tx1">
                    <a:lumMod val="75000"/>
                    <a:lumOff val="25000"/>
                  </a:schemeClr>
                </a:solidFill>
                <a:latin typeface="Arial" panose="020B0604020202020204" pitchFamily="34" charset="0"/>
                <a:cs typeface="Arial" panose="020B0604020202020204" pitchFamily="34" charset="0"/>
              </a:endParaRPr>
            </a:p>
            <a:p>
              <a:pPr algn="r">
                <a:defRPr/>
              </a:pPr>
              <a:endParaRPr lang="en-US" sz="1000" noProof="1" smtClean="0">
                <a:solidFill>
                  <a:schemeClr val="tx1">
                    <a:lumMod val="75000"/>
                    <a:lumOff val="25000"/>
                  </a:schemeClr>
                </a:solidFill>
                <a:latin typeface="Arial" panose="020B0604020202020204" pitchFamily="34" charset="0"/>
                <a:cs typeface="Arial" panose="020B0604020202020204" pitchFamily="34" charset="0"/>
              </a:endParaRPr>
            </a:p>
            <a:p>
              <a:pPr algn="r">
                <a:defRPr/>
              </a:pPr>
              <a:r>
                <a:rPr lang="en-US" sz="1000" b="1" noProof="1" smtClean="0">
                  <a:solidFill>
                    <a:schemeClr val="tx1">
                      <a:lumMod val="75000"/>
                      <a:lumOff val="25000"/>
                    </a:schemeClr>
                  </a:solidFill>
                  <a:latin typeface="Arial" panose="020B0604020202020204" pitchFamily="34" charset="0"/>
                  <a:cs typeface="Arial" panose="020B0604020202020204" pitchFamily="34" charset="0"/>
                </a:rPr>
                <a:t>4. </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If you want to scale the image, hold the </a:t>
              </a:r>
              <a:r>
                <a:rPr lang="en-US" sz="1000" b="1" noProof="1" smtClean="0">
                  <a:solidFill>
                    <a:schemeClr val="tx1">
                      <a:lumMod val="75000"/>
                      <a:lumOff val="25000"/>
                    </a:schemeClr>
                  </a:solidFill>
                  <a:latin typeface="Arial" panose="020B0604020202020204" pitchFamily="34" charset="0"/>
                  <a:cs typeface="Arial" panose="020B0604020202020204" pitchFamily="34" charset="0"/>
                </a:rPr>
                <a:t>SHIFT</a:t>
              </a:r>
              <a:r>
                <a:rPr lang="en-US" sz="1000" noProof="1" smtClean="0">
                  <a:solidFill>
                    <a:schemeClr val="tx1">
                      <a:lumMod val="75000"/>
                      <a:lumOff val="25000"/>
                    </a:schemeClr>
                  </a:solidFill>
                  <a:latin typeface="Arial" panose="020B0604020202020204" pitchFamily="34" charset="0"/>
                  <a:cs typeface="Arial" panose="020B0604020202020204" pitchFamily="34" charset="0"/>
                </a:rPr>
                <a:t> button down while dragging the corners of the image</a:t>
              </a:r>
            </a:p>
            <a:p>
              <a:pPr algn="r">
                <a:defRPr/>
              </a:pPr>
              <a:r>
                <a:rPr lang="en-US" sz="1000" noProof="1" smtClean="0">
                  <a:solidFill>
                    <a:schemeClr val="tx1">
                      <a:lumMod val="75000"/>
                      <a:lumOff val="25000"/>
                    </a:schemeClr>
                  </a:solidFill>
                  <a:latin typeface="Arial" panose="020B0604020202020204" pitchFamily="34" charset="0"/>
                  <a:cs typeface="Arial" panose="020B0604020202020204" pitchFamily="34" charset="0"/>
                </a:rPr>
                <a:t> </a:t>
              </a:r>
            </a:p>
            <a:p>
              <a:pPr algn="r">
                <a:defRPr/>
              </a:pPr>
              <a:endParaRPr lang="en-US" sz="1000" noProof="1" smtClean="0">
                <a:solidFill>
                  <a:schemeClr val="tx1">
                    <a:lumMod val="75000"/>
                    <a:lumOff val="25000"/>
                  </a:schemeClr>
                </a:solidFill>
                <a:latin typeface="Arial" panose="020B0604020202020204" pitchFamily="34" charset="0"/>
                <a:cs typeface="Arial" panose="020B0604020202020204" pitchFamily="34" charset="0"/>
              </a:endParaRPr>
            </a:p>
            <a:p>
              <a:pPr algn="r">
                <a:defRPr/>
              </a:pPr>
              <a:endParaRPr lang="en-US" sz="1000" noProof="1" smtClean="0">
                <a:solidFill>
                  <a:schemeClr val="tx1">
                    <a:lumMod val="75000"/>
                    <a:lumOff val="25000"/>
                  </a:schemeClr>
                </a:solidFill>
                <a:latin typeface="Arial" panose="020B0604020202020204" pitchFamily="34" charset="0"/>
                <a:cs typeface="Arial" panose="020B0604020202020204" pitchFamily="34" charset="0"/>
              </a:endParaRPr>
            </a:p>
            <a:p>
              <a:pPr algn="r">
                <a:defRPr/>
              </a:pPr>
              <a:r>
                <a:rPr lang="en-US" sz="1000" b="1" noProof="1" smtClean="0">
                  <a:solidFill>
                    <a:schemeClr val="tx1">
                      <a:lumMod val="75000"/>
                      <a:lumOff val="25000"/>
                    </a:schemeClr>
                  </a:solidFill>
                  <a:latin typeface="Arial" panose="020B0604020202020204" pitchFamily="34" charset="0"/>
                  <a:cs typeface="Arial" panose="020B0604020202020204" pitchFamily="34" charset="0"/>
                </a:rPr>
                <a:t>5. </a:t>
              </a:r>
              <a:r>
                <a:rPr lang="en-US" sz="1000" b="0" noProof="1" smtClean="0">
                  <a:solidFill>
                    <a:schemeClr val="tx1">
                      <a:lumMod val="75000"/>
                      <a:lumOff val="25000"/>
                    </a:schemeClr>
                  </a:solidFill>
                  <a:latin typeface="Arial" panose="020B0604020202020204" pitchFamily="34" charset="0"/>
                  <a:cs typeface="Arial" panose="020B0604020202020204" pitchFamily="34" charset="0"/>
                </a:rPr>
                <a:t>If text</a:t>
              </a:r>
              <a:r>
                <a:rPr lang="en-US" sz="1000" b="0" baseline="0" noProof="1" smtClean="0">
                  <a:solidFill>
                    <a:schemeClr val="tx1">
                      <a:lumMod val="75000"/>
                      <a:lumOff val="25000"/>
                    </a:schemeClr>
                  </a:solidFill>
                  <a:latin typeface="Arial" panose="020B0604020202020204" pitchFamily="34" charset="0"/>
                  <a:cs typeface="Arial" panose="020B0604020202020204" pitchFamily="34" charset="0"/>
                </a:rPr>
                <a:t> not is visible</a:t>
              </a:r>
              <a:r>
                <a:rPr lang="en-US" sz="1000" b="0" noProof="1" smtClean="0">
                  <a:solidFill>
                    <a:schemeClr val="tx1">
                      <a:lumMod val="75000"/>
                      <a:lumOff val="25000"/>
                    </a:schemeClr>
                  </a:solidFill>
                  <a:latin typeface="Arial" panose="020B0604020202020204" pitchFamily="34" charset="0"/>
                  <a:cs typeface="Arial" panose="020B0604020202020204" pitchFamily="34" charset="0"/>
                </a:rPr>
                <a:t>: </a:t>
              </a:r>
              <a:br>
                <a:rPr lang="en-US" sz="1000" b="0" noProof="1" smtClean="0">
                  <a:solidFill>
                    <a:schemeClr val="tx1">
                      <a:lumMod val="75000"/>
                      <a:lumOff val="25000"/>
                    </a:schemeClr>
                  </a:solidFill>
                  <a:latin typeface="Arial" panose="020B0604020202020204" pitchFamily="34" charset="0"/>
                  <a:cs typeface="Arial" panose="020B0604020202020204" pitchFamily="34" charset="0"/>
                </a:rPr>
              </a:br>
              <a:r>
                <a:rPr lang="en-US" sz="1000" noProof="1" smtClean="0">
                  <a:solidFill>
                    <a:schemeClr val="tx1">
                      <a:lumMod val="75000"/>
                      <a:lumOff val="25000"/>
                    </a:schemeClr>
                  </a:solidFill>
                  <a:latin typeface="Arial" panose="020B0604020202020204" pitchFamily="34" charset="0"/>
                  <a:cs typeface="Arial" panose="020B0604020202020204" pitchFamily="34" charset="0"/>
                </a:rPr>
                <a:t>Right-click on the picture and select </a:t>
              </a:r>
              <a:r>
                <a:rPr lang="en-US" sz="1000" b="1" noProof="1" smtClean="0">
                  <a:solidFill>
                    <a:schemeClr val="tx1">
                      <a:lumMod val="75000"/>
                      <a:lumOff val="25000"/>
                    </a:schemeClr>
                  </a:solidFill>
                  <a:latin typeface="Arial" panose="020B0604020202020204" pitchFamily="34" charset="0"/>
                  <a:cs typeface="Arial" panose="020B0604020202020204" pitchFamily="34" charset="0"/>
                </a:rPr>
                <a:t>Send to back</a:t>
              </a:r>
              <a:endParaRPr lang="en-US" sz="1000" b="1" noProof="1">
                <a:solidFill>
                  <a:schemeClr val="tx1">
                    <a:lumMod val="75000"/>
                    <a:lumOff val="25000"/>
                  </a:schemeClr>
                </a:solidFill>
                <a:latin typeface="Arial" panose="020B0604020202020204" pitchFamily="34" charset="0"/>
                <a:cs typeface="Arial" panose="020B0604020202020204" pitchFamily="34" charset="0"/>
              </a:endParaRPr>
            </a:p>
          </p:txBody>
        </p:sp>
        <p:pic>
          <p:nvPicPr>
            <p:cNvPr id="26"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t="8559"/>
            <a:stretch>
              <a:fillRect/>
            </a:stretch>
          </p:blipFill>
          <p:spPr bwMode="auto">
            <a:xfrm>
              <a:off x="-474829" y="2769000"/>
              <a:ext cx="313959" cy="2577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7" name="Gruppe 3"/>
            <p:cNvGrpSpPr>
              <a:grpSpLocks/>
            </p:cNvGrpSpPr>
            <p:nvPr userDrawn="1"/>
          </p:nvGrpSpPr>
          <p:grpSpPr bwMode="auto">
            <a:xfrm>
              <a:off x="-451060" y="3566588"/>
              <a:ext cx="320675" cy="380996"/>
              <a:chOff x="6860455" y="5854115"/>
              <a:chExt cx="252226" cy="300036"/>
            </a:xfrm>
          </p:grpSpPr>
          <p:pic>
            <p:nvPicPr>
              <p:cNvPr id="2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3991" y="5896976"/>
                <a:ext cx="238690" cy="257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Rounded Rectangle 25"/>
              <p:cNvSpPr/>
              <p:nvPr/>
            </p:nvSpPr>
            <p:spPr bwMode="auto">
              <a:xfrm>
                <a:off x="6860455" y="5854115"/>
                <a:ext cx="157329" cy="128767"/>
              </a:xfrm>
              <a:prstGeom prst="roundRect">
                <a:avLst/>
              </a:prstGeom>
              <a:noFill/>
              <a:ln w="19050">
                <a:solidFill>
                  <a:srgbClr val="E31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dirty="0"/>
              </a:p>
            </p:txBody>
          </p:sp>
        </p:grpSp>
      </p:grpSp>
    </p:spTree>
    <p:extLst>
      <p:ext uri="{BB962C8B-B14F-4D97-AF65-F5344CB8AC3E}">
        <p14:creationId xmlns:p14="http://schemas.microsoft.com/office/powerpoint/2010/main" val="41266440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Date Placeholder 5"/>
          <p:cNvSpPr>
            <a:spLocks noGrp="1"/>
          </p:cNvSpPr>
          <p:nvPr>
            <p:ph type="dt" sz="half" idx="10"/>
          </p:nvPr>
        </p:nvSpPr>
        <p:spPr/>
        <p:txBody>
          <a:bodyPr/>
          <a:lstStyle/>
          <a:p>
            <a:endParaRPr lang="en-US" dirty="0"/>
          </a:p>
        </p:txBody>
      </p:sp>
      <p:sp>
        <p:nvSpPr>
          <p:cNvPr id="7" name="Footer Placeholder 6"/>
          <p:cNvSpPr>
            <a:spLocks noGrp="1"/>
          </p:cNvSpPr>
          <p:nvPr>
            <p:ph type="ftr" sz="quarter" idx="11"/>
          </p:nvPr>
        </p:nvSpPr>
        <p:spPr/>
        <p:txBody>
          <a:bodyPr/>
          <a:lstStyle/>
          <a:p>
            <a:r>
              <a:rPr lang="en-US" smtClean="0"/>
              <a:t>Model Based Tests</a:t>
            </a:r>
            <a:endParaRPr lang="en-US" dirty="0"/>
          </a:p>
        </p:txBody>
      </p:sp>
    </p:spTree>
    <p:extLst>
      <p:ext uri="{BB962C8B-B14F-4D97-AF65-F5344CB8AC3E}">
        <p14:creationId xmlns:p14="http://schemas.microsoft.com/office/powerpoint/2010/main" val="1727324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Model Based Tests</a:t>
            </a:r>
            <a:endParaRPr lang="en-US" dirty="0"/>
          </a:p>
        </p:txBody>
      </p:sp>
    </p:spTree>
    <p:extLst>
      <p:ext uri="{BB962C8B-B14F-4D97-AF65-F5344CB8AC3E}">
        <p14:creationId xmlns:p14="http://schemas.microsoft.com/office/powerpoint/2010/main" val="1247773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31800" y="309251"/>
            <a:ext cx="6456680" cy="495819"/>
          </a:xfrm>
          <a:prstGeom prst="rect">
            <a:avLst/>
          </a:prstGeom>
        </p:spPr>
        <p:txBody>
          <a:bodyPr vert="horz" lIns="0" tIns="0" rIns="0" bIns="0" rtlCol="0" anchor="t"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31800" y="1089025"/>
            <a:ext cx="8433593" cy="52197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71538" y="6451601"/>
            <a:ext cx="1814512" cy="365125"/>
          </a:xfrm>
          <a:prstGeom prst="rect">
            <a:avLst/>
          </a:prstGeom>
        </p:spPr>
        <p:txBody>
          <a:bodyPr vert="horz" lIns="0" tIns="0" rIns="0" bIns="0" rtlCol="0" anchor="ctr"/>
          <a:lstStyle>
            <a:lvl1pPr algn="l">
              <a:defRPr sz="800">
                <a:solidFill>
                  <a:schemeClr val="tx1"/>
                </a:solidFill>
              </a:defRPr>
            </a:lvl1pPr>
          </a:lstStyle>
          <a:p>
            <a:endParaRPr lang="en-US" dirty="0"/>
          </a:p>
        </p:txBody>
      </p:sp>
      <p:sp>
        <p:nvSpPr>
          <p:cNvPr id="5" name="Footer Placeholder 4"/>
          <p:cNvSpPr>
            <a:spLocks noGrp="1"/>
          </p:cNvSpPr>
          <p:nvPr>
            <p:ph type="ftr" sz="quarter" idx="3"/>
          </p:nvPr>
        </p:nvSpPr>
        <p:spPr>
          <a:xfrm>
            <a:off x="3028950" y="6451601"/>
            <a:ext cx="5836444" cy="365125"/>
          </a:xfrm>
          <a:prstGeom prst="rect">
            <a:avLst/>
          </a:prstGeom>
        </p:spPr>
        <p:txBody>
          <a:bodyPr vert="horz" lIns="0" tIns="0" rIns="0" bIns="0" rtlCol="0" anchor="ctr"/>
          <a:lstStyle>
            <a:lvl1pPr algn="r">
              <a:defRPr sz="800">
                <a:solidFill>
                  <a:schemeClr val="tx1"/>
                </a:solidFill>
              </a:defRPr>
            </a:lvl1pPr>
          </a:lstStyle>
          <a:p>
            <a:r>
              <a:rPr lang="en-US" smtClean="0"/>
              <a:t>Model Based Tests</a:t>
            </a:r>
            <a:endParaRPr lang="en-US" dirty="0"/>
          </a:p>
        </p:txBody>
      </p:sp>
      <p:cxnSp>
        <p:nvCxnSpPr>
          <p:cNvPr id="9" name="Straight Connector 8"/>
          <p:cNvCxnSpPr/>
          <p:nvPr userDrawn="1"/>
        </p:nvCxnSpPr>
        <p:spPr>
          <a:xfrm>
            <a:off x="0" y="879984"/>
            <a:ext cx="9144000" cy="0"/>
          </a:xfrm>
          <a:prstGeom prst="line">
            <a:avLst/>
          </a:prstGeom>
          <a:ln w="180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Text Box 3"/>
          <p:cNvSpPr txBox="1">
            <a:spLocks noChangeArrowheads="1"/>
          </p:cNvSpPr>
          <p:nvPr userDrawn="1"/>
        </p:nvSpPr>
        <p:spPr bwMode="auto">
          <a:xfrm>
            <a:off x="431801" y="6453125"/>
            <a:ext cx="439738" cy="363600"/>
          </a:xfrm>
          <a:prstGeom prst="rect">
            <a:avLst/>
          </a:prstGeom>
          <a:noFill/>
          <a:ln w="9525">
            <a:noFill/>
            <a:miter lim="800000"/>
            <a:headEnd/>
            <a:tailEnd/>
          </a:ln>
          <a:effectLst/>
        </p:spPr>
        <p:txBody>
          <a:bodyPr lIns="0" tIns="0" rIns="0" bIns="0" anchor="ctr" anchorCtr="0">
            <a:noAutofit/>
          </a:bodyPr>
          <a:lstStyle/>
          <a:p>
            <a:pPr marL="0" algn="l" defTabSz="685800" rtl="0" eaLnBrk="1" latinLnBrk="0" hangingPunct="1"/>
            <a:fld id="{8C187041-6851-4346-9A1E-BFDBA2A3EB28}" type="slidenum">
              <a:rPr lang="en-GB" sz="800" kern="1200" smtClean="0">
                <a:solidFill>
                  <a:schemeClr val="tx1"/>
                </a:solidFill>
                <a:latin typeface="+mn-lt"/>
                <a:ea typeface="+mn-ea"/>
                <a:cs typeface="+mn-cs"/>
              </a:rPr>
              <a:pPr marL="0" algn="l" defTabSz="685800" rtl="0" eaLnBrk="1" latinLnBrk="0" hangingPunct="1"/>
              <a:t>‹#›</a:t>
            </a:fld>
            <a:endParaRPr lang="en-GB" sz="800" kern="1200" dirty="0">
              <a:solidFill>
                <a:schemeClr val="tx1"/>
              </a:solidFill>
              <a:latin typeface="+mn-lt"/>
              <a:ea typeface="+mn-ea"/>
              <a:cs typeface="+mn-cs"/>
            </a:endParaRPr>
          </a:p>
        </p:txBody>
      </p:sp>
      <p:pic>
        <p:nvPicPr>
          <p:cNvPr id="12" name="Picture 11"/>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405297" y="267809"/>
            <a:ext cx="1465200" cy="441732"/>
          </a:xfrm>
          <a:prstGeom prst="rect">
            <a:avLst/>
          </a:prstGeom>
        </p:spPr>
      </p:pic>
    </p:spTree>
    <p:extLst>
      <p:ext uri="{BB962C8B-B14F-4D97-AF65-F5344CB8AC3E}">
        <p14:creationId xmlns:p14="http://schemas.microsoft.com/office/powerpoint/2010/main" val="2353505564"/>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62" r:id="rId4"/>
    <p:sldLayoutId id="2147483663" r:id="rId5"/>
    <p:sldLayoutId id="2147483664" r:id="rId6"/>
    <p:sldLayoutId id="2147483666" r:id="rId7"/>
    <p:sldLayoutId id="2147483651" r:id="rId8"/>
    <p:sldLayoutId id="2147483660" r:id="rId9"/>
    <p:sldLayoutId id="2147483654" r:id="rId10"/>
    <p:sldLayoutId id="2147483655" r:id="rId11"/>
  </p:sldLayoutIdLst>
  <p:hf sldNum="0" hdr="0" dt="0"/>
  <p:txStyles>
    <p:titleStyle>
      <a:lvl1pPr algn="l" defTabSz="685800" rtl="0" eaLnBrk="1" latinLnBrk="0" hangingPunct="1">
        <a:lnSpc>
          <a:spcPct val="90000"/>
        </a:lnSpc>
        <a:spcBef>
          <a:spcPct val="0"/>
        </a:spcBef>
        <a:buNone/>
        <a:defRPr sz="2600" b="1" kern="1200">
          <a:solidFill>
            <a:srgbClr val="002E5D"/>
          </a:solidFill>
          <a:latin typeface="+mj-lt"/>
          <a:ea typeface="+mj-ea"/>
          <a:cs typeface="+mj-cs"/>
        </a:defRPr>
      </a:lvl1pPr>
    </p:titleStyle>
    <p:bodyStyle>
      <a:lvl1pPr marL="224100" indent="-224100" algn="l" defTabSz="685800" rtl="0" eaLnBrk="1" latinLnBrk="0" hangingPunct="1">
        <a:lnSpc>
          <a:spcPct val="100000"/>
        </a:lnSpc>
        <a:spcBef>
          <a:spcPts val="0"/>
        </a:spcBef>
        <a:spcAft>
          <a:spcPts val="1800"/>
        </a:spcAft>
        <a:buFont typeface="Verdana" panose="020B0604030504040204" pitchFamily="34" charset="0"/>
        <a:buChar char="●"/>
        <a:defRPr sz="2000" kern="1200">
          <a:solidFill>
            <a:schemeClr val="accent6"/>
          </a:solidFill>
          <a:latin typeface="+mn-lt"/>
          <a:ea typeface="+mn-ea"/>
          <a:cs typeface="+mn-cs"/>
        </a:defRPr>
      </a:lvl1pPr>
      <a:lvl2pPr marL="453600" indent="-226800" algn="l" defTabSz="685800" rtl="0" eaLnBrk="1" latinLnBrk="0" hangingPunct="1">
        <a:lnSpc>
          <a:spcPct val="102000"/>
        </a:lnSpc>
        <a:spcBef>
          <a:spcPts val="0"/>
        </a:spcBef>
        <a:spcAft>
          <a:spcPts val="1200"/>
        </a:spcAft>
        <a:buFont typeface="Verdana" panose="020B0604030504040204" pitchFamily="34" charset="0"/>
        <a:buChar char="●"/>
        <a:defRPr sz="1800" kern="1200">
          <a:solidFill>
            <a:schemeClr val="accent6"/>
          </a:solidFill>
          <a:latin typeface="+mn-lt"/>
          <a:ea typeface="+mn-ea"/>
          <a:cs typeface="+mn-cs"/>
        </a:defRPr>
      </a:lvl2pPr>
      <a:lvl3pPr marL="637200" indent="-183600" algn="l" defTabSz="685800" rtl="0" eaLnBrk="1" latinLnBrk="0" hangingPunct="1">
        <a:lnSpc>
          <a:spcPct val="104000"/>
        </a:lnSpc>
        <a:spcBef>
          <a:spcPts val="0"/>
        </a:spcBef>
        <a:spcAft>
          <a:spcPts val="1200"/>
        </a:spcAft>
        <a:buFont typeface="Verdana" panose="020B0604030504040204" pitchFamily="34" charset="0"/>
        <a:buChar char="●"/>
        <a:defRPr sz="1600" kern="1200">
          <a:solidFill>
            <a:schemeClr val="accent6"/>
          </a:solidFill>
          <a:latin typeface="+mn-lt"/>
          <a:ea typeface="+mn-ea"/>
          <a:cs typeface="+mn-cs"/>
        </a:defRPr>
      </a:lvl3pPr>
      <a:lvl4pPr marL="820800" indent="-183600" algn="l" defTabSz="685800" rtl="0" eaLnBrk="1" latinLnBrk="0" hangingPunct="1">
        <a:lnSpc>
          <a:spcPct val="100000"/>
        </a:lnSpc>
        <a:spcBef>
          <a:spcPts val="0"/>
        </a:spcBef>
        <a:spcAft>
          <a:spcPts val="1200"/>
        </a:spcAft>
        <a:buFont typeface="Verdana" panose="020B0604030504040204" pitchFamily="34" charset="0"/>
        <a:buChar char="●"/>
        <a:defRPr sz="1400" kern="1200">
          <a:solidFill>
            <a:schemeClr val="accent6"/>
          </a:solidFill>
          <a:latin typeface="+mn-lt"/>
          <a:ea typeface="+mn-ea"/>
          <a:cs typeface="+mn-cs"/>
        </a:defRPr>
      </a:lvl4pPr>
      <a:lvl5pPr marL="1004400" indent="-183600" algn="l" defTabSz="685800" rtl="0" eaLnBrk="1" latinLnBrk="0" hangingPunct="1">
        <a:lnSpc>
          <a:spcPct val="100000"/>
        </a:lnSpc>
        <a:spcBef>
          <a:spcPts val="0"/>
        </a:spcBef>
        <a:spcAft>
          <a:spcPts val="1200"/>
        </a:spcAft>
        <a:buFont typeface="Verdana" panose="020B0604030504040204" pitchFamily="34" charset="0"/>
        <a:buChar char="●"/>
        <a:defRPr sz="1400" kern="1200">
          <a:solidFill>
            <a:schemeClr val="accent6"/>
          </a:solidFill>
          <a:latin typeface="+mn-lt"/>
          <a:ea typeface="+mn-ea"/>
          <a:cs typeface="+mn-cs"/>
        </a:defRPr>
      </a:lvl5pPr>
      <a:lvl6pPr marL="1004400" indent="-183600" algn="l" defTabSz="685800" rtl="0" eaLnBrk="1" latinLnBrk="0" hangingPunct="1">
        <a:lnSpc>
          <a:spcPct val="100000"/>
        </a:lnSpc>
        <a:spcBef>
          <a:spcPts val="0"/>
        </a:spcBef>
        <a:spcAft>
          <a:spcPts val="1200"/>
        </a:spcAft>
        <a:buFont typeface="Verdana" panose="020B0604030504040204" pitchFamily="34" charset="0"/>
        <a:buChar char="●"/>
        <a:defRPr sz="1400" kern="1200">
          <a:solidFill>
            <a:srgbClr val="002E5D"/>
          </a:solidFill>
          <a:latin typeface="+mn-lt"/>
          <a:ea typeface="+mn-ea"/>
          <a:cs typeface="+mn-cs"/>
        </a:defRPr>
      </a:lvl6pPr>
      <a:lvl7pPr marL="1004400" indent="-183600" algn="l" defTabSz="685800" rtl="0" eaLnBrk="1" latinLnBrk="0" hangingPunct="1">
        <a:lnSpc>
          <a:spcPct val="100000"/>
        </a:lnSpc>
        <a:spcBef>
          <a:spcPts val="0"/>
        </a:spcBef>
        <a:spcAft>
          <a:spcPts val="1200"/>
        </a:spcAft>
        <a:buFont typeface="Verdana" panose="020B0604030504040204" pitchFamily="34" charset="0"/>
        <a:buChar char="●"/>
        <a:defRPr sz="1400" kern="1200">
          <a:solidFill>
            <a:srgbClr val="002E5D"/>
          </a:solidFill>
          <a:latin typeface="+mn-lt"/>
          <a:ea typeface="+mn-ea"/>
          <a:cs typeface="+mn-cs"/>
        </a:defRPr>
      </a:lvl7pPr>
      <a:lvl8pPr marL="1004400" indent="-183600" algn="l" defTabSz="685800" rtl="0" eaLnBrk="1" latinLnBrk="0" hangingPunct="1">
        <a:lnSpc>
          <a:spcPct val="100000"/>
        </a:lnSpc>
        <a:spcBef>
          <a:spcPts val="0"/>
        </a:spcBef>
        <a:spcAft>
          <a:spcPts val="1200"/>
        </a:spcAft>
        <a:buFont typeface="Verdana" panose="020B0604030504040204" pitchFamily="34" charset="0"/>
        <a:buChar char="●"/>
        <a:defRPr sz="1400" kern="1200">
          <a:solidFill>
            <a:srgbClr val="002E5D"/>
          </a:solidFill>
          <a:latin typeface="+mn-lt"/>
          <a:ea typeface="+mn-ea"/>
          <a:cs typeface="+mn-cs"/>
        </a:defRPr>
      </a:lvl8pPr>
      <a:lvl9pPr marL="1004400" indent="-183600" algn="l" defTabSz="685800" rtl="0" eaLnBrk="1" latinLnBrk="0" hangingPunct="1">
        <a:lnSpc>
          <a:spcPct val="100000"/>
        </a:lnSpc>
        <a:spcBef>
          <a:spcPts val="0"/>
        </a:spcBef>
        <a:spcAft>
          <a:spcPts val="1200"/>
        </a:spcAft>
        <a:buFont typeface="Verdana" panose="020B0604030504040204" pitchFamily="34" charset="0"/>
        <a:buChar char="●"/>
        <a:defRPr sz="1400" kern="1200">
          <a:solidFill>
            <a:srgbClr val="002E5D"/>
          </a:solidFill>
          <a:latin typeface="+mn-lt"/>
          <a:ea typeface="+mn-ea"/>
          <a:cs typeface="+mn-cs"/>
        </a:defRPr>
      </a:lvl9pPr>
    </p:bodyStyle>
    <p:otherStyle>
      <a:defPPr>
        <a:defRPr lang="da-DK"/>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3974" userDrawn="1">
          <p15:clr>
            <a:srgbClr val="F26B43"/>
          </p15:clr>
        </p15:guide>
        <p15:guide id="2" pos="2767" userDrawn="1">
          <p15:clr>
            <a:srgbClr val="F26B43"/>
          </p15:clr>
        </p15:guide>
        <p15:guide id="3" pos="272" userDrawn="1">
          <p15:clr>
            <a:srgbClr val="F26B43"/>
          </p15:clr>
        </p15:guide>
        <p15:guide id="4" pos="5588" userDrawn="1">
          <p15:clr>
            <a:srgbClr val="F26B43"/>
          </p15:clr>
        </p15:guide>
        <p15:guide id="5" orient="horz" pos="725" userDrawn="1">
          <p15:clr>
            <a:srgbClr val="F26B43"/>
          </p15:clr>
        </p15:guide>
        <p15:guide id="6" pos="2598" userDrawn="1">
          <p15:clr>
            <a:srgbClr val="F26B43"/>
          </p15:clr>
        </p15:guide>
        <p15:guide id="7" orient="horz" pos="686" userDrawn="1">
          <p15:clr>
            <a:srgbClr val="F26B43"/>
          </p15:clr>
        </p15:guide>
        <p15:guide id="8" orient="horz" pos="164" userDrawn="1">
          <p15:clr>
            <a:srgbClr val="F26B43"/>
          </p15:clr>
        </p15:guide>
        <p15:guide id="9" pos="467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s://msdn.microsoft.com/en-us/library/cc150619.aspx#Pairwise_topic7"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hyperlink" Target="http://nmodel.codeplex.com/" TargetMode="External"/><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hyperlink" Target="http://download.microsoft.com/download/f/5/5/f55484df-8494-48fa-8dbd-8c6f76cc014b/pict33.msi" TargetMode="External"/><Relationship Id="rId5" Type="http://schemas.openxmlformats.org/officeDocument/2006/relationships/hyperlink" Target="https://github.com/microsoft/pict" TargetMode="External"/><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177317" t="-69841" r="-18157" b="-42320"/>
          <a:stretch/>
        </p:blipFill>
        <p:spPr>
          <a:xfrm>
            <a:off x="0" y="0"/>
            <a:ext cx="9144000" cy="6858000"/>
          </a:xfrm>
        </p:spPr>
      </p:pic>
      <p:sp>
        <p:nvSpPr>
          <p:cNvPr id="2" name="Subtitle 1"/>
          <p:cNvSpPr>
            <a:spLocks noGrp="1"/>
          </p:cNvSpPr>
          <p:nvPr>
            <p:ph type="subTitle" idx="1"/>
          </p:nvPr>
        </p:nvSpPr>
        <p:spPr/>
        <p:txBody>
          <a:bodyPr>
            <a:normAutofit/>
          </a:bodyPr>
          <a:lstStyle/>
          <a:p>
            <a:r>
              <a:rPr lang="en-US" dirty="0" smtClean="0"/>
              <a:t>A practical example</a:t>
            </a:r>
          </a:p>
        </p:txBody>
      </p:sp>
      <p:sp>
        <p:nvSpPr>
          <p:cNvPr id="6" name="Footer Placeholder 5"/>
          <p:cNvSpPr>
            <a:spLocks noGrp="1"/>
          </p:cNvSpPr>
          <p:nvPr>
            <p:ph type="ftr" sz="quarter" idx="11"/>
          </p:nvPr>
        </p:nvSpPr>
        <p:spPr/>
        <p:txBody>
          <a:bodyPr/>
          <a:lstStyle/>
          <a:p>
            <a:r>
              <a:rPr lang="en-US" dirty="0" smtClean="0"/>
              <a:t>Model Based Test</a:t>
            </a:r>
            <a:endParaRPr lang="en-US" dirty="0"/>
          </a:p>
        </p:txBody>
      </p:sp>
      <p:sp>
        <p:nvSpPr>
          <p:cNvPr id="4" name="Text Placeholder 3"/>
          <p:cNvSpPr>
            <a:spLocks noGrp="1"/>
          </p:cNvSpPr>
          <p:nvPr>
            <p:ph type="body" sz="quarter" idx="14"/>
          </p:nvPr>
        </p:nvSpPr>
        <p:spPr/>
        <p:txBody>
          <a:bodyPr/>
          <a:lstStyle/>
          <a:p>
            <a:endParaRPr lang="en-US" dirty="0"/>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4596" y="2262085"/>
            <a:ext cx="4300546" cy="3227972"/>
          </a:xfrm>
          <a:prstGeom prst="rect">
            <a:avLst/>
          </a:prstGeom>
        </p:spPr>
      </p:pic>
      <p:sp>
        <p:nvSpPr>
          <p:cNvPr id="8" name="TextBox 7"/>
          <p:cNvSpPr txBox="1"/>
          <p:nvPr/>
        </p:nvSpPr>
        <p:spPr>
          <a:xfrm>
            <a:off x="971831" y="6132443"/>
            <a:ext cx="4329711" cy="276999"/>
          </a:xfrm>
          <a:prstGeom prst="rect">
            <a:avLst/>
          </a:prstGeom>
          <a:noFill/>
        </p:spPr>
        <p:txBody>
          <a:bodyPr wrap="none" lIns="0" tIns="0" rIns="0" bIns="0" rtlCol="0">
            <a:spAutoFit/>
          </a:bodyPr>
          <a:lstStyle/>
          <a:p>
            <a:pPr>
              <a:lnSpc>
                <a:spcPct val="100000"/>
              </a:lnSpc>
              <a:spcAft>
                <a:spcPts val="1800"/>
              </a:spcAft>
            </a:pPr>
            <a:r>
              <a:rPr lang="en-US" dirty="0">
                <a:solidFill>
                  <a:schemeClr val="bg1"/>
                </a:solidFill>
              </a:rPr>
              <a:t>Niels Sander Christensen, Sofia 2016</a:t>
            </a:r>
            <a:endParaRPr lang="en-US" sz="2000" dirty="0" smtClean="0">
              <a:solidFill>
                <a:schemeClr val="bg1"/>
              </a:solidFill>
            </a:endParaRPr>
          </a:p>
        </p:txBody>
      </p:sp>
    </p:spTree>
    <p:extLst>
      <p:ext uri="{BB962C8B-B14F-4D97-AF65-F5344CB8AC3E}">
        <p14:creationId xmlns:p14="http://schemas.microsoft.com/office/powerpoint/2010/main" val="42685475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4" name="Content Placeholder 3"/>
          <p:cNvSpPr>
            <a:spLocks noGrp="1"/>
          </p:cNvSpPr>
          <p:nvPr>
            <p:ph idx="1"/>
          </p:nvPr>
        </p:nvSpPr>
        <p:spPr/>
        <p:txBody>
          <a:bodyPr>
            <a:normAutofit/>
          </a:bodyPr>
          <a:lstStyle/>
          <a:p>
            <a:r>
              <a:rPr lang="en-US" dirty="0" smtClean="0"/>
              <a:t>The </a:t>
            </a:r>
            <a:r>
              <a:rPr lang="en-US" dirty="0" smtClean="0"/>
              <a:t>Setup(4), </a:t>
            </a:r>
            <a:r>
              <a:rPr lang="en-US" dirty="0" smtClean="0"/>
              <a:t>the problem(1) and how I ended at Model based testing(2)</a:t>
            </a:r>
          </a:p>
          <a:p>
            <a:r>
              <a:rPr lang="en-US" dirty="0" smtClean="0"/>
              <a:t>Model </a:t>
            </a:r>
            <a:r>
              <a:rPr lang="en-US" dirty="0"/>
              <a:t>Based </a:t>
            </a:r>
            <a:r>
              <a:rPr lang="en-US" dirty="0" smtClean="0"/>
              <a:t>Testing – Digging In</a:t>
            </a:r>
          </a:p>
          <a:p>
            <a:pPr lvl="1"/>
            <a:r>
              <a:rPr lang="en-US" dirty="0" smtClean="0"/>
              <a:t>Basic </a:t>
            </a:r>
            <a:r>
              <a:rPr lang="en-US" dirty="0"/>
              <a:t>Flow (1)</a:t>
            </a:r>
          </a:p>
          <a:p>
            <a:pPr lvl="1"/>
            <a:r>
              <a:rPr lang="en-US" dirty="0" smtClean="0"/>
              <a:t>Model Implementation (2)</a:t>
            </a:r>
          </a:p>
          <a:p>
            <a:pPr lvl="1"/>
            <a:r>
              <a:rPr lang="en-US" dirty="0" smtClean="0"/>
              <a:t>Generating Test Cases (4)</a:t>
            </a:r>
          </a:p>
          <a:p>
            <a:r>
              <a:rPr lang="en-US" dirty="0" smtClean="0"/>
              <a:t>Other Related Tools (1)</a:t>
            </a:r>
          </a:p>
          <a:p>
            <a:r>
              <a:rPr lang="en-US" dirty="0" smtClean="0"/>
              <a:t>A Little On Hooking Up To Automation Framework (2)</a:t>
            </a:r>
          </a:p>
          <a:p>
            <a:r>
              <a:rPr lang="en-US" dirty="0" smtClean="0"/>
              <a:t>Notes On Validation (2)</a:t>
            </a:r>
          </a:p>
          <a:p>
            <a:r>
              <a:rPr lang="en-US" dirty="0" smtClean="0"/>
              <a:t>Results (1)</a:t>
            </a:r>
          </a:p>
          <a:p>
            <a:r>
              <a:rPr lang="en-US" dirty="0" smtClean="0"/>
              <a:t>Links (1)</a:t>
            </a:r>
            <a:endParaRPr lang="en-US" dirty="0"/>
          </a:p>
        </p:txBody>
      </p:sp>
      <p:sp>
        <p:nvSpPr>
          <p:cNvPr id="3" name="Footer Placeholder 2"/>
          <p:cNvSpPr>
            <a:spLocks noGrp="1"/>
          </p:cNvSpPr>
          <p:nvPr>
            <p:ph type="ftr" sz="quarter" idx="11"/>
          </p:nvPr>
        </p:nvSpPr>
        <p:spPr/>
        <p:txBody>
          <a:bodyPr/>
          <a:lstStyle/>
          <a:p>
            <a:r>
              <a:rPr lang="en-US" dirty="0" smtClean="0"/>
              <a:t>Model Based Tests</a:t>
            </a:r>
            <a:endParaRPr lang="en-US" dirty="0"/>
          </a:p>
        </p:txBody>
      </p:sp>
    </p:spTree>
    <p:extLst>
      <p:ext uri="{BB962C8B-B14F-4D97-AF65-F5344CB8AC3E}">
        <p14:creationId xmlns:p14="http://schemas.microsoft.com/office/powerpoint/2010/main" val="38000297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Setup</a:t>
            </a:r>
            <a:endParaRPr lang="en-US" dirty="0"/>
          </a:p>
        </p:txBody>
      </p:sp>
      <p:sp>
        <p:nvSpPr>
          <p:cNvPr id="4" name="Footer Placeholder 3"/>
          <p:cNvSpPr>
            <a:spLocks noGrp="1"/>
          </p:cNvSpPr>
          <p:nvPr>
            <p:ph type="ftr" sz="quarter" idx="11"/>
          </p:nvPr>
        </p:nvSpPr>
        <p:spPr/>
        <p:txBody>
          <a:bodyPr/>
          <a:lstStyle/>
          <a:p>
            <a:r>
              <a:rPr lang="en-US" dirty="0" smtClean="0"/>
              <a:t>Model Based Test</a:t>
            </a:r>
            <a:endParaRPr lang="en-US" dirty="0"/>
          </a:p>
        </p:txBody>
      </p:sp>
      <p:sp>
        <p:nvSpPr>
          <p:cNvPr id="7" name="Action Button: Movie 6">
            <a:hlinkClick r:id="" action="ppaction://noaction" highlightClick="1"/>
          </p:cNvPr>
          <p:cNvSpPr/>
          <p:nvPr/>
        </p:nvSpPr>
        <p:spPr>
          <a:xfrm rot="9762910">
            <a:off x="1080526" y="1939968"/>
            <a:ext cx="359738" cy="217028"/>
          </a:xfrm>
          <a:prstGeom prst="actionButtonMovie">
            <a:avLst/>
          </a:prstGeom>
          <a:solidFill>
            <a:schemeClr val="bg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endParaRPr lang="en-US" sz="2000" dirty="0" smtClean="0"/>
          </a:p>
        </p:txBody>
      </p:sp>
      <p:sp>
        <p:nvSpPr>
          <p:cNvPr id="8" name="Action Button: Movie 7">
            <a:hlinkClick r:id="" action="ppaction://noaction" highlightClick="1"/>
          </p:cNvPr>
          <p:cNvSpPr/>
          <p:nvPr/>
        </p:nvSpPr>
        <p:spPr>
          <a:xfrm rot="9762910">
            <a:off x="1080526" y="2173226"/>
            <a:ext cx="359738" cy="217028"/>
          </a:xfrm>
          <a:prstGeom prst="actionButtonMovie">
            <a:avLst/>
          </a:prstGeom>
          <a:solidFill>
            <a:schemeClr val="bg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endParaRPr lang="en-US" sz="2000" dirty="0" smtClean="0"/>
          </a:p>
        </p:txBody>
      </p:sp>
      <p:sp>
        <p:nvSpPr>
          <p:cNvPr id="9" name="Action Button: Movie 8">
            <a:hlinkClick r:id="" action="ppaction://noaction" highlightClick="1"/>
          </p:cNvPr>
          <p:cNvSpPr/>
          <p:nvPr/>
        </p:nvSpPr>
        <p:spPr>
          <a:xfrm rot="9762910">
            <a:off x="1080526" y="2429003"/>
            <a:ext cx="359738" cy="217028"/>
          </a:xfrm>
          <a:prstGeom prst="actionButtonMovie">
            <a:avLst/>
          </a:prstGeom>
          <a:solidFill>
            <a:schemeClr val="bg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endParaRPr lang="en-US" sz="2000" dirty="0" smtClean="0"/>
          </a:p>
        </p:txBody>
      </p:sp>
      <p:sp>
        <p:nvSpPr>
          <p:cNvPr id="10" name="Action Button: Movie 9">
            <a:hlinkClick r:id="" action="ppaction://noaction" highlightClick="1"/>
          </p:cNvPr>
          <p:cNvSpPr/>
          <p:nvPr/>
        </p:nvSpPr>
        <p:spPr>
          <a:xfrm rot="9762910">
            <a:off x="1080526" y="2634463"/>
            <a:ext cx="359738" cy="217028"/>
          </a:xfrm>
          <a:prstGeom prst="actionButtonMovie">
            <a:avLst/>
          </a:prstGeom>
          <a:solidFill>
            <a:schemeClr val="bg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endParaRPr lang="en-US" sz="2000" dirty="0" smtClean="0"/>
          </a:p>
        </p:txBody>
      </p:sp>
      <p:sp>
        <p:nvSpPr>
          <p:cNvPr id="11" name="Action Button: Movie 10">
            <a:hlinkClick r:id="" action="ppaction://noaction" highlightClick="1"/>
          </p:cNvPr>
          <p:cNvSpPr/>
          <p:nvPr/>
        </p:nvSpPr>
        <p:spPr>
          <a:xfrm rot="9762910">
            <a:off x="1080526" y="2881074"/>
            <a:ext cx="359738" cy="217028"/>
          </a:xfrm>
          <a:prstGeom prst="actionButtonMovie">
            <a:avLst/>
          </a:prstGeom>
          <a:solidFill>
            <a:schemeClr val="bg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endParaRPr lang="en-US" sz="2000" dirty="0" smtClean="0"/>
          </a:p>
        </p:txBody>
      </p:sp>
      <p:sp>
        <p:nvSpPr>
          <p:cNvPr id="12" name="Action Button: Movie 11">
            <a:hlinkClick r:id="" action="ppaction://noaction" highlightClick="1"/>
          </p:cNvPr>
          <p:cNvSpPr/>
          <p:nvPr/>
        </p:nvSpPr>
        <p:spPr>
          <a:xfrm rot="9762910">
            <a:off x="1080526" y="3095701"/>
            <a:ext cx="359738" cy="217028"/>
          </a:xfrm>
          <a:prstGeom prst="actionButtonMovie">
            <a:avLst/>
          </a:prstGeom>
          <a:solidFill>
            <a:schemeClr val="bg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endParaRPr lang="en-US" sz="2000" dirty="0" smtClean="0"/>
          </a:p>
        </p:txBody>
      </p:sp>
      <p:sp>
        <p:nvSpPr>
          <p:cNvPr id="13" name="Action Button: Movie 12">
            <a:hlinkClick r:id="" action="ppaction://noaction" highlightClick="1"/>
          </p:cNvPr>
          <p:cNvSpPr/>
          <p:nvPr/>
        </p:nvSpPr>
        <p:spPr>
          <a:xfrm rot="9762910">
            <a:off x="1080526" y="3333145"/>
            <a:ext cx="359738" cy="217028"/>
          </a:xfrm>
          <a:prstGeom prst="actionButtonMovie">
            <a:avLst/>
          </a:prstGeom>
          <a:solidFill>
            <a:schemeClr val="bg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endParaRPr lang="en-US" sz="2000" dirty="0" smtClean="0"/>
          </a:p>
        </p:txBody>
      </p:sp>
      <p:sp>
        <p:nvSpPr>
          <p:cNvPr id="14" name="Flowchart: Magnetic Disk 13"/>
          <p:cNvSpPr/>
          <p:nvPr/>
        </p:nvSpPr>
        <p:spPr>
          <a:xfrm>
            <a:off x="2269952" y="2267509"/>
            <a:ext cx="1002632" cy="612648"/>
          </a:xfrm>
          <a:prstGeom prst="flowChartMagneticDisk">
            <a:avLst/>
          </a:prstGeom>
          <a:ln/>
        </p:spPr>
        <p:style>
          <a:lnRef idx="2">
            <a:schemeClr val="accent1"/>
          </a:lnRef>
          <a:fillRef idx="1">
            <a:schemeClr val="lt1"/>
          </a:fillRef>
          <a:effectRef idx="0">
            <a:schemeClr val="accent1"/>
          </a:effectRef>
          <a:fontRef idx="minor">
            <a:schemeClr val="dk1"/>
          </a:fontRef>
        </p:style>
        <p:txBody>
          <a:bodyPr rtlCol="0" anchor="ctr"/>
          <a:lstStyle/>
          <a:p>
            <a:pPr algn="ctr">
              <a:lnSpc>
                <a:spcPct val="100000"/>
              </a:lnSpc>
              <a:spcAft>
                <a:spcPts val="1800"/>
              </a:spcAft>
            </a:pPr>
            <a:r>
              <a:rPr lang="en-US" sz="1400" dirty="0" smtClean="0"/>
              <a:t>Recorder</a:t>
            </a:r>
          </a:p>
        </p:txBody>
      </p:sp>
      <p:cxnSp>
        <p:nvCxnSpPr>
          <p:cNvPr id="16" name="Straight Arrow Connector 15"/>
          <p:cNvCxnSpPr>
            <a:stCxn id="7" idx="2"/>
            <a:endCxn id="14" idx="2"/>
          </p:cNvCxnSpPr>
          <p:nvPr/>
        </p:nvCxnSpPr>
        <p:spPr>
          <a:xfrm>
            <a:off x="1432141" y="1995039"/>
            <a:ext cx="837811" cy="578794"/>
          </a:xfrm>
          <a:prstGeom prst="straightConnector1">
            <a:avLst/>
          </a:prstGeom>
          <a:ln>
            <a:solidFill>
              <a:srgbClr val="002E5D"/>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8" idx="2"/>
            <a:endCxn id="14" idx="2"/>
          </p:cNvCxnSpPr>
          <p:nvPr/>
        </p:nvCxnSpPr>
        <p:spPr>
          <a:xfrm>
            <a:off x="1432141" y="2228297"/>
            <a:ext cx="837811" cy="345536"/>
          </a:xfrm>
          <a:prstGeom prst="straightConnector1">
            <a:avLst/>
          </a:prstGeom>
          <a:ln>
            <a:solidFill>
              <a:srgbClr val="002E5D"/>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9" idx="2"/>
            <a:endCxn id="14" idx="2"/>
          </p:cNvCxnSpPr>
          <p:nvPr/>
        </p:nvCxnSpPr>
        <p:spPr>
          <a:xfrm>
            <a:off x="1432141" y="2484074"/>
            <a:ext cx="837811" cy="89759"/>
          </a:xfrm>
          <a:prstGeom prst="straightConnector1">
            <a:avLst/>
          </a:prstGeom>
          <a:ln>
            <a:solidFill>
              <a:srgbClr val="002E5D"/>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0" idx="2"/>
            <a:endCxn id="14" idx="2"/>
          </p:cNvCxnSpPr>
          <p:nvPr/>
        </p:nvCxnSpPr>
        <p:spPr>
          <a:xfrm flipV="1">
            <a:off x="1432141" y="2573833"/>
            <a:ext cx="837811" cy="115701"/>
          </a:xfrm>
          <a:prstGeom prst="straightConnector1">
            <a:avLst/>
          </a:prstGeom>
          <a:ln>
            <a:solidFill>
              <a:srgbClr val="002E5D"/>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11" idx="2"/>
            <a:endCxn id="14" idx="2"/>
          </p:cNvCxnSpPr>
          <p:nvPr/>
        </p:nvCxnSpPr>
        <p:spPr>
          <a:xfrm flipV="1">
            <a:off x="1432141" y="2573833"/>
            <a:ext cx="837811" cy="362312"/>
          </a:xfrm>
          <a:prstGeom prst="straightConnector1">
            <a:avLst/>
          </a:prstGeom>
          <a:ln>
            <a:solidFill>
              <a:srgbClr val="002E5D"/>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12" idx="2"/>
            <a:endCxn id="14" idx="2"/>
          </p:cNvCxnSpPr>
          <p:nvPr/>
        </p:nvCxnSpPr>
        <p:spPr>
          <a:xfrm flipV="1">
            <a:off x="1432141" y="2573833"/>
            <a:ext cx="837811" cy="576939"/>
          </a:xfrm>
          <a:prstGeom prst="straightConnector1">
            <a:avLst/>
          </a:prstGeom>
          <a:ln>
            <a:solidFill>
              <a:srgbClr val="002E5D"/>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13" idx="2"/>
            <a:endCxn id="14" idx="2"/>
          </p:cNvCxnSpPr>
          <p:nvPr/>
        </p:nvCxnSpPr>
        <p:spPr>
          <a:xfrm flipV="1">
            <a:off x="1432141" y="2573833"/>
            <a:ext cx="837811" cy="814383"/>
          </a:xfrm>
          <a:prstGeom prst="straightConnector1">
            <a:avLst/>
          </a:prstGeom>
          <a:ln>
            <a:solidFill>
              <a:srgbClr val="002E5D"/>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2" name="Action Button: Movie 51">
            <a:hlinkClick r:id="" action="ppaction://noaction" highlightClick="1"/>
          </p:cNvPr>
          <p:cNvSpPr/>
          <p:nvPr/>
        </p:nvSpPr>
        <p:spPr>
          <a:xfrm rot="9762910">
            <a:off x="1048284" y="4144446"/>
            <a:ext cx="359738" cy="217028"/>
          </a:xfrm>
          <a:prstGeom prst="actionButtonMovie">
            <a:avLst/>
          </a:prstGeom>
          <a:solidFill>
            <a:schemeClr val="bg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endParaRPr lang="en-US" sz="2000" dirty="0" smtClean="0"/>
          </a:p>
        </p:txBody>
      </p:sp>
      <p:sp>
        <p:nvSpPr>
          <p:cNvPr id="53" name="Action Button: Movie 52">
            <a:hlinkClick r:id="" action="ppaction://noaction" highlightClick="1"/>
          </p:cNvPr>
          <p:cNvSpPr/>
          <p:nvPr/>
        </p:nvSpPr>
        <p:spPr>
          <a:xfrm rot="9762910">
            <a:off x="1072506" y="4354945"/>
            <a:ext cx="359738" cy="217028"/>
          </a:xfrm>
          <a:prstGeom prst="actionButtonMovie">
            <a:avLst/>
          </a:prstGeom>
          <a:solidFill>
            <a:schemeClr val="bg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endParaRPr lang="en-US" sz="2000" dirty="0" smtClean="0"/>
          </a:p>
        </p:txBody>
      </p:sp>
      <p:sp>
        <p:nvSpPr>
          <p:cNvPr id="54" name="Action Button: Movie 53">
            <a:hlinkClick r:id="" action="ppaction://noaction" highlightClick="1"/>
          </p:cNvPr>
          <p:cNvSpPr/>
          <p:nvPr/>
        </p:nvSpPr>
        <p:spPr>
          <a:xfrm rot="9762910">
            <a:off x="1072506" y="4610722"/>
            <a:ext cx="359738" cy="217028"/>
          </a:xfrm>
          <a:prstGeom prst="actionButtonMovie">
            <a:avLst/>
          </a:prstGeom>
          <a:solidFill>
            <a:schemeClr val="bg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endParaRPr lang="en-US" sz="2000" dirty="0" smtClean="0"/>
          </a:p>
        </p:txBody>
      </p:sp>
      <p:sp>
        <p:nvSpPr>
          <p:cNvPr id="55" name="Action Button: Movie 54">
            <a:hlinkClick r:id="" action="ppaction://noaction" highlightClick="1"/>
          </p:cNvPr>
          <p:cNvSpPr/>
          <p:nvPr/>
        </p:nvSpPr>
        <p:spPr>
          <a:xfrm rot="9762910">
            <a:off x="1072506" y="4816182"/>
            <a:ext cx="359738" cy="217028"/>
          </a:xfrm>
          <a:prstGeom prst="actionButtonMovie">
            <a:avLst/>
          </a:prstGeom>
          <a:solidFill>
            <a:schemeClr val="bg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endParaRPr lang="en-US" sz="2000" dirty="0" smtClean="0"/>
          </a:p>
        </p:txBody>
      </p:sp>
      <p:sp>
        <p:nvSpPr>
          <p:cNvPr id="56" name="Action Button: Movie 55">
            <a:hlinkClick r:id="" action="ppaction://noaction" highlightClick="1"/>
          </p:cNvPr>
          <p:cNvSpPr/>
          <p:nvPr/>
        </p:nvSpPr>
        <p:spPr>
          <a:xfrm rot="9762910">
            <a:off x="1072506" y="5062793"/>
            <a:ext cx="359738" cy="217028"/>
          </a:xfrm>
          <a:prstGeom prst="actionButtonMovie">
            <a:avLst/>
          </a:prstGeom>
          <a:solidFill>
            <a:schemeClr val="bg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endParaRPr lang="en-US" sz="2000" dirty="0" smtClean="0"/>
          </a:p>
        </p:txBody>
      </p:sp>
      <p:sp>
        <p:nvSpPr>
          <p:cNvPr id="57" name="Action Button: Movie 56">
            <a:hlinkClick r:id="" action="ppaction://noaction" highlightClick="1"/>
          </p:cNvPr>
          <p:cNvSpPr/>
          <p:nvPr/>
        </p:nvSpPr>
        <p:spPr>
          <a:xfrm rot="9762910">
            <a:off x="1072506" y="5277420"/>
            <a:ext cx="359738" cy="217028"/>
          </a:xfrm>
          <a:prstGeom prst="actionButtonMovie">
            <a:avLst/>
          </a:prstGeom>
          <a:solidFill>
            <a:schemeClr val="bg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endParaRPr lang="en-US" sz="2000" dirty="0" smtClean="0"/>
          </a:p>
        </p:txBody>
      </p:sp>
      <p:sp>
        <p:nvSpPr>
          <p:cNvPr id="58" name="Action Button: Movie 57">
            <a:hlinkClick r:id="" action="ppaction://noaction" highlightClick="1"/>
          </p:cNvPr>
          <p:cNvSpPr/>
          <p:nvPr/>
        </p:nvSpPr>
        <p:spPr>
          <a:xfrm rot="9762910">
            <a:off x="1072506" y="5514864"/>
            <a:ext cx="359738" cy="217028"/>
          </a:xfrm>
          <a:prstGeom prst="actionButtonMovie">
            <a:avLst/>
          </a:prstGeom>
          <a:solidFill>
            <a:schemeClr val="bg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endParaRPr lang="en-US" sz="2000" dirty="0" smtClean="0"/>
          </a:p>
        </p:txBody>
      </p:sp>
      <p:sp>
        <p:nvSpPr>
          <p:cNvPr id="59" name="Flowchart: Magnetic Disk 58"/>
          <p:cNvSpPr/>
          <p:nvPr/>
        </p:nvSpPr>
        <p:spPr>
          <a:xfrm>
            <a:off x="2261932" y="4216619"/>
            <a:ext cx="1002632" cy="612648"/>
          </a:xfrm>
          <a:prstGeom prst="flowChartMagneticDisk">
            <a:avLst/>
          </a:prstGeom>
          <a:ln/>
        </p:spPr>
        <p:style>
          <a:lnRef idx="2">
            <a:schemeClr val="accent1"/>
          </a:lnRef>
          <a:fillRef idx="1">
            <a:schemeClr val="lt1"/>
          </a:fillRef>
          <a:effectRef idx="0">
            <a:schemeClr val="accent1"/>
          </a:effectRef>
          <a:fontRef idx="minor">
            <a:schemeClr val="dk1"/>
          </a:fontRef>
        </p:style>
        <p:txBody>
          <a:bodyPr rtlCol="0" anchor="ctr"/>
          <a:lstStyle/>
          <a:p>
            <a:pPr algn="ctr">
              <a:lnSpc>
                <a:spcPct val="100000"/>
              </a:lnSpc>
              <a:spcAft>
                <a:spcPts val="1800"/>
              </a:spcAft>
            </a:pPr>
            <a:r>
              <a:rPr lang="en-US" sz="1400" dirty="0" smtClean="0"/>
              <a:t>Recorder</a:t>
            </a:r>
          </a:p>
        </p:txBody>
      </p:sp>
      <p:cxnSp>
        <p:nvCxnSpPr>
          <p:cNvPr id="60" name="Straight Arrow Connector 59"/>
          <p:cNvCxnSpPr>
            <a:stCxn id="52" idx="2"/>
            <a:endCxn id="59" idx="2"/>
          </p:cNvCxnSpPr>
          <p:nvPr/>
        </p:nvCxnSpPr>
        <p:spPr>
          <a:xfrm>
            <a:off x="1399899" y="4199517"/>
            <a:ext cx="862033" cy="323426"/>
          </a:xfrm>
          <a:prstGeom prst="straightConnector1">
            <a:avLst/>
          </a:prstGeom>
          <a:ln>
            <a:solidFill>
              <a:srgbClr val="002E5D"/>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a:stCxn id="53" idx="2"/>
            <a:endCxn id="59" idx="2"/>
          </p:cNvCxnSpPr>
          <p:nvPr/>
        </p:nvCxnSpPr>
        <p:spPr>
          <a:xfrm>
            <a:off x="1424121" y="4410016"/>
            <a:ext cx="837811" cy="112927"/>
          </a:xfrm>
          <a:prstGeom prst="straightConnector1">
            <a:avLst/>
          </a:prstGeom>
          <a:ln>
            <a:solidFill>
              <a:srgbClr val="002E5D"/>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stCxn id="54" idx="2"/>
            <a:endCxn id="59" idx="2"/>
          </p:cNvCxnSpPr>
          <p:nvPr/>
        </p:nvCxnSpPr>
        <p:spPr>
          <a:xfrm flipV="1">
            <a:off x="1424121" y="4522943"/>
            <a:ext cx="837811" cy="142850"/>
          </a:xfrm>
          <a:prstGeom prst="straightConnector1">
            <a:avLst/>
          </a:prstGeom>
          <a:ln>
            <a:solidFill>
              <a:srgbClr val="002E5D"/>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a:stCxn id="55" idx="2"/>
            <a:endCxn id="59" idx="2"/>
          </p:cNvCxnSpPr>
          <p:nvPr/>
        </p:nvCxnSpPr>
        <p:spPr>
          <a:xfrm flipV="1">
            <a:off x="1424121" y="4522943"/>
            <a:ext cx="837811" cy="348310"/>
          </a:xfrm>
          <a:prstGeom prst="straightConnector1">
            <a:avLst/>
          </a:prstGeom>
          <a:ln>
            <a:solidFill>
              <a:srgbClr val="002E5D"/>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stCxn id="56" idx="2"/>
            <a:endCxn id="59" idx="2"/>
          </p:cNvCxnSpPr>
          <p:nvPr/>
        </p:nvCxnSpPr>
        <p:spPr>
          <a:xfrm flipV="1">
            <a:off x="1424121" y="4522943"/>
            <a:ext cx="837811" cy="594921"/>
          </a:xfrm>
          <a:prstGeom prst="straightConnector1">
            <a:avLst/>
          </a:prstGeom>
          <a:ln>
            <a:solidFill>
              <a:srgbClr val="002E5D"/>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stCxn id="57" idx="2"/>
            <a:endCxn id="59" idx="2"/>
          </p:cNvCxnSpPr>
          <p:nvPr/>
        </p:nvCxnSpPr>
        <p:spPr>
          <a:xfrm flipV="1">
            <a:off x="1424121" y="4522943"/>
            <a:ext cx="837811" cy="809548"/>
          </a:xfrm>
          <a:prstGeom prst="straightConnector1">
            <a:avLst/>
          </a:prstGeom>
          <a:ln>
            <a:solidFill>
              <a:srgbClr val="002E5D"/>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stCxn id="58" idx="2"/>
            <a:endCxn id="59" idx="2"/>
          </p:cNvCxnSpPr>
          <p:nvPr/>
        </p:nvCxnSpPr>
        <p:spPr>
          <a:xfrm flipV="1">
            <a:off x="1424121" y="4522943"/>
            <a:ext cx="837811" cy="1046992"/>
          </a:xfrm>
          <a:prstGeom prst="straightConnector1">
            <a:avLst/>
          </a:prstGeom>
          <a:ln>
            <a:solidFill>
              <a:srgbClr val="002E5D"/>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7" name="Flowchart: Process 66"/>
          <p:cNvSpPr/>
          <p:nvPr/>
        </p:nvSpPr>
        <p:spPr>
          <a:xfrm>
            <a:off x="3895218" y="5004058"/>
            <a:ext cx="1350545" cy="706932"/>
          </a:xfrm>
          <a:prstGeom prst="flowChartProcess">
            <a:avLst/>
          </a:prstGeom>
          <a:ln/>
        </p:spPr>
        <p:style>
          <a:lnRef idx="2">
            <a:schemeClr val="accent1"/>
          </a:lnRef>
          <a:fillRef idx="1">
            <a:schemeClr val="lt1"/>
          </a:fillRef>
          <a:effectRef idx="0">
            <a:schemeClr val="accent1"/>
          </a:effectRef>
          <a:fontRef idx="minor">
            <a:schemeClr val="dk1"/>
          </a:fontRef>
        </p:style>
        <p:txBody>
          <a:bodyPr rtlCol="0" anchor="ctr"/>
          <a:lstStyle/>
          <a:p>
            <a:pPr algn="ctr">
              <a:spcAft>
                <a:spcPts val="1800"/>
              </a:spcAft>
            </a:pPr>
            <a:r>
              <a:rPr lang="en-US" sz="1400" dirty="0" smtClean="0">
                <a:solidFill>
                  <a:schemeClr val="dk1"/>
                </a:solidFill>
              </a:rPr>
              <a:t>Management Client</a:t>
            </a:r>
            <a:endParaRPr lang="en-US" sz="1400" dirty="0">
              <a:solidFill>
                <a:schemeClr val="dk1"/>
              </a:solidFill>
            </a:endParaRPr>
          </a:p>
        </p:txBody>
      </p:sp>
      <p:pic>
        <p:nvPicPr>
          <p:cNvPr id="68" name="Picture 6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03552" y="1926921"/>
            <a:ext cx="3050506" cy="2289697"/>
          </a:xfrm>
          <a:prstGeom prst="rect">
            <a:avLst/>
          </a:prstGeom>
        </p:spPr>
      </p:pic>
      <p:cxnSp>
        <p:nvCxnSpPr>
          <p:cNvPr id="69" name="Straight Arrow Connector 68"/>
          <p:cNvCxnSpPr>
            <a:stCxn id="14" idx="4"/>
            <a:endCxn id="68" idx="1"/>
          </p:cNvCxnSpPr>
          <p:nvPr/>
        </p:nvCxnSpPr>
        <p:spPr>
          <a:xfrm>
            <a:off x="3272584" y="2573833"/>
            <a:ext cx="1130968" cy="497937"/>
          </a:xfrm>
          <a:prstGeom prst="straightConnector1">
            <a:avLst/>
          </a:prstGeom>
          <a:ln>
            <a:solidFill>
              <a:srgbClr val="002E5D"/>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a:stCxn id="59" idx="4"/>
            <a:endCxn id="68" idx="1"/>
          </p:cNvCxnSpPr>
          <p:nvPr/>
        </p:nvCxnSpPr>
        <p:spPr>
          <a:xfrm flipV="1">
            <a:off x="3264564" y="3071770"/>
            <a:ext cx="1138988" cy="1451173"/>
          </a:xfrm>
          <a:prstGeom prst="straightConnector1">
            <a:avLst/>
          </a:prstGeom>
          <a:ln>
            <a:solidFill>
              <a:srgbClr val="002E5D"/>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a:stCxn id="14" idx="4"/>
            <a:endCxn id="67" idx="0"/>
          </p:cNvCxnSpPr>
          <p:nvPr/>
        </p:nvCxnSpPr>
        <p:spPr>
          <a:xfrm>
            <a:off x="3272584" y="2573833"/>
            <a:ext cx="1297907" cy="2430225"/>
          </a:xfrm>
          <a:prstGeom prst="straightConnector1">
            <a:avLst/>
          </a:prstGeom>
          <a:ln>
            <a:solidFill>
              <a:srgbClr val="002E5D"/>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a:stCxn id="59" idx="4"/>
            <a:endCxn id="67" idx="0"/>
          </p:cNvCxnSpPr>
          <p:nvPr/>
        </p:nvCxnSpPr>
        <p:spPr>
          <a:xfrm>
            <a:off x="3264564" y="4522943"/>
            <a:ext cx="1305927" cy="481115"/>
          </a:xfrm>
          <a:prstGeom prst="straightConnector1">
            <a:avLst/>
          </a:prstGeom>
          <a:ln>
            <a:solidFill>
              <a:srgbClr val="002E5D"/>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5" name="TextBox 84"/>
          <p:cNvSpPr txBox="1"/>
          <p:nvPr/>
        </p:nvSpPr>
        <p:spPr>
          <a:xfrm>
            <a:off x="5699954" y="5099882"/>
            <a:ext cx="2358190" cy="738664"/>
          </a:xfrm>
          <a:prstGeom prst="rect">
            <a:avLst/>
          </a:prstGeom>
          <a:noFill/>
        </p:spPr>
        <p:txBody>
          <a:bodyPr wrap="square" lIns="0" tIns="0" rIns="0" bIns="0" rtlCol="0">
            <a:spAutoFit/>
          </a:bodyPr>
          <a:lstStyle/>
          <a:p>
            <a:pPr marL="342900" indent="-342900">
              <a:lnSpc>
                <a:spcPct val="100000"/>
              </a:lnSpc>
              <a:buFont typeface="Arial" panose="020B0604020202020204" pitchFamily="34" charset="0"/>
              <a:buChar char="•"/>
            </a:pPr>
            <a:r>
              <a:rPr lang="en-US" sz="1200" dirty="0">
                <a:solidFill>
                  <a:srgbClr val="002E5D"/>
                </a:solidFill>
              </a:rPr>
              <a:t>Archiving</a:t>
            </a:r>
          </a:p>
          <a:p>
            <a:pPr marL="342900" indent="-342900">
              <a:lnSpc>
                <a:spcPct val="100000"/>
              </a:lnSpc>
              <a:buFont typeface="Arial" panose="020B0604020202020204" pitchFamily="34" charset="0"/>
              <a:buChar char="•"/>
            </a:pPr>
            <a:r>
              <a:rPr lang="en-US" sz="1200" dirty="0">
                <a:solidFill>
                  <a:srgbClr val="002E5D"/>
                </a:solidFill>
              </a:rPr>
              <a:t>Rules </a:t>
            </a:r>
            <a:endParaRPr lang="en-US" sz="1200" dirty="0" smtClean="0">
              <a:solidFill>
                <a:srgbClr val="002E5D"/>
              </a:solidFill>
            </a:endParaRPr>
          </a:p>
          <a:p>
            <a:pPr marL="342900" indent="-342900">
              <a:lnSpc>
                <a:spcPct val="100000"/>
              </a:lnSpc>
              <a:buFont typeface="Arial" panose="020B0604020202020204" pitchFamily="34" charset="0"/>
              <a:buChar char="•"/>
            </a:pPr>
            <a:r>
              <a:rPr lang="en-US" sz="1200" dirty="0" smtClean="0">
                <a:solidFill>
                  <a:srgbClr val="002E5D"/>
                </a:solidFill>
              </a:rPr>
              <a:t>Record on motion</a:t>
            </a:r>
          </a:p>
          <a:p>
            <a:pPr marL="342900" indent="-342900">
              <a:lnSpc>
                <a:spcPct val="100000"/>
              </a:lnSpc>
              <a:buFont typeface="Arial" panose="020B0604020202020204" pitchFamily="34" charset="0"/>
              <a:buChar char="•"/>
            </a:pPr>
            <a:r>
              <a:rPr lang="en-US" sz="1200" dirty="0" smtClean="0">
                <a:solidFill>
                  <a:srgbClr val="002E5D"/>
                </a:solidFill>
              </a:rPr>
              <a:t>Resolution</a:t>
            </a:r>
          </a:p>
        </p:txBody>
      </p:sp>
      <p:sp>
        <p:nvSpPr>
          <p:cNvPr id="86" name="TextBox 85"/>
          <p:cNvSpPr txBox="1"/>
          <p:nvPr/>
        </p:nvSpPr>
        <p:spPr>
          <a:xfrm>
            <a:off x="2406316" y="1155032"/>
            <a:ext cx="2855910" cy="307777"/>
          </a:xfrm>
          <a:prstGeom prst="rect">
            <a:avLst/>
          </a:prstGeom>
          <a:noFill/>
        </p:spPr>
        <p:txBody>
          <a:bodyPr wrap="none" lIns="0" tIns="0" rIns="0" bIns="0" rtlCol="0">
            <a:spAutoFit/>
          </a:bodyPr>
          <a:lstStyle/>
          <a:p>
            <a:pPr>
              <a:lnSpc>
                <a:spcPct val="100000"/>
              </a:lnSpc>
              <a:spcAft>
                <a:spcPts val="1800"/>
              </a:spcAft>
            </a:pPr>
            <a:r>
              <a:rPr lang="en-US" sz="2000" dirty="0">
                <a:solidFill>
                  <a:srgbClr val="002E5D"/>
                </a:solidFill>
              </a:rPr>
              <a:t>m</a:t>
            </a:r>
            <a:r>
              <a:rPr lang="en-US" sz="2000" dirty="0" smtClean="0">
                <a:solidFill>
                  <a:srgbClr val="002E5D"/>
                </a:solidFill>
              </a:rPr>
              <a:t>ilestone surveillance</a:t>
            </a:r>
          </a:p>
        </p:txBody>
      </p:sp>
      <p:sp>
        <p:nvSpPr>
          <p:cNvPr id="88" name="TextBox 87"/>
          <p:cNvSpPr txBox="1"/>
          <p:nvPr/>
        </p:nvSpPr>
        <p:spPr>
          <a:xfrm>
            <a:off x="6484241" y="4225351"/>
            <a:ext cx="969817" cy="184666"/>
          </a:xfrm>
          <a:prstGeom prst="rect">
            <a:avLst/>
          </a:prstGeom>
          <a:noFill/>
        </p:spPr>
        <p:txBody>
          <a:bodyPr wrap="none" lIns="0" tIns="0" rIns="0" bIns="0" rtlCol="0">
            <a:spAutoFit/>
          </a:bodyPr>
          <a:lstStyle/>
          <a:p>
            <a:pPr>
              <a:lnSpc>
                <a:spcPct val="100000"/>
              </a:lnSpc>
              <a:spcAft>
                <a:spcPts val="1800"/>
              </a:spcAft>
            </a:pPr>
            <a:r>
              <a:rPr lang="en-US" sz="1200" dirty="0" smtClean="0">
                <a:solidFill>
                  <a:srgbClr val="002E5D"/>
                </a:solidFill>
              </a:rPr>
              <a:t>Smart Client</a:t>
            </a:r>
          </a:p>
        </p:txBody>
      </p:sp>
    </p:spTree>
    <p:extLst>
      <p:ext uri="{BB962C8B-B14F-4D97-AF65-F5344CB8AC3E}">
        <p14:creationId xmlns:p14="http://schemas.microsoft.com/office/powerpoint/2010/main" val="943158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61"/>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6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6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64"/>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65"/>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66"/>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60"/>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72"/>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69"/>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85"/>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67"/>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77"/>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52" grpId="0" animBg="1"/>
      <p:bldP spid="53" grpId="0" animBg="1"/>
      <p:bldP spid="54" grpId="0" animBg="1"/>
      <p:bldP spid="55" grpId="0" animBg="1"/>
      <p:bldP spid="56" grpId="0" animBg="1"/>
      <p:bldP spid="57" grpId="0" animBg="1"/>
      <p:bldP spid="58" grpId="0" animBg="1"/>
      <p:bldP spid="59" grpId="0" animBg="1"/>
      <p:bldP spid="67" grpId="0" animBg="1"/>
      <p:bldP spid="8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Feature</a:t>
            </a:r>
            <a:endParaRPr lang="en-US" dirty="0"/>
          </a:p>
        </p:txBody>
      </p:sp>
      <p:sp>
        <p:nvSpPr>
          <p:cNvPr id="4" name="Footer Placeholder 3"/>
          <p:cNvSpPr>
            <a:spLocks noGrp="1"/>
          </p:cNvSpPr>
          <p:nvPr>
            <p:ph type="ftr" sz="quarter" idx="11"/>
          </p:nvPr>
        </p:nvSpPr>
        <p:spPr/>
        <p:txBody>
          <a:bodyPr/>
          <a:lstStyle/>
          <a:p>
            <a:r>
              <a:rPr lang="en-US" dirty="0" smtClean="0"/>
              <a:t>Model Based Test</a:t>
            </a:r>
            <a:endParaRPr lang="en-US" dirty="0"/>
          </a:p>
        </p:txBody>
      </p:sp>
      <p:sp>
        <p:nvSpPr>
          <p:cNvPr id="7" name="Action Button: Movie 6">
            <a:hlinkClick r:id="" action="ppaction://noaction" highlightClick="1"/>
          </p:cNvPr>
          <p:cNvSpPr/>
          <p:nvPr/>
        </p:nvSpPr>
        <p:spPr>
          <a:xfrm rot="9762910">
            <a:off x="1080526" y="1939968"/>
            <a:ext cx="359738" cy="217028"/>
          </a:xfrm>
          <a:prstGeom prst="actionButtonMovie">
            <a:avLst/>
          </a:prstGeom>
          <a:solidFill>
            <a:schemeClr val="bg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endParaRPr lang="en-US" sz="2000" dirty="0" smtClean="0"/>
          </a:p>
        </p:txBody>
      </p:sp>
      <p:sp>
        <p:nvSpPr>
          <p:cNvPr id="8" name="Action Button: Movie 7">
            <a:hlinkClick r:id="" action="ppaction://noaction" highlightClick="1"/>
          </p:cNvPr>
          <p:cNvSpPr/>
          <p:nvPr/>
        </p:nvSpPr>
        <p:spPr>
          <a:xfrm rot="9762910">
            <a:off x="1080526" y="2173226"/>
            <a:ext cx="359738" cy="217028"/>
          </a:xfrm>
          <a:prstGeom prst="actionButtonMovie">
            <a:avLst/>
          </a:prstGeom>
          <a:solidFill>
            <a:schemeClr val="bg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endParaRPr lang="en-US" sz="2000" dirty="0" smtClean="0"/>
          </a:p>
        </p:txBody>
      </p:sp>
      <p:sp>
        <p:nvSpPr>
          <p:cNvPr id="9" name="Action Button: Movie 8">
            <a:hlinkClick r:id="" action="ppaction://noaction" highlightClick="1"/>
          </p:cNvPr>
          <p:cNvSpPr/>
          <p:nvPr/>
        </p:nvSpPr>
        <p:spPr>
          <a:xfrm rot="9762910">
            <a:off x="1080526" y="2429003"/>
            <a:ext cx="359738" cy="217028"/>
          </a:xfrm>
          <a:prstGeom prst="actionButtonMovie">
            <a:avLst/>
          </a:prstGeom>
          <a:solidFill>
            <a:schemeClr val="bg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endParaRPr lang="en-US" sz="2000" dirty="0" smtClean="0"/>
          </a:p>
        </p:txBody>
      </p:sp>
      <p:sp>
        <p:nvSpPr>
          <p:cNvPr id="10" name="Action Button: Movie 9">
            <a:hlinkClick r:id="" action="ppaction://noaction" highlightClick="1"/>
          </p:cNvPr>
          <p:cNvSpPr/>
          <p:nvPr/>
        </p:nvSpPr>
        <p:spPr>
          <a:xfrm rot="9762910">
            <a:off x="1080526" y="2634463"/>
            <a:ext cx="359738" cy="217028"/>
          </a:xfrm>
          <a:prstGeom prst="actionButtonMovie">
            <a:avLst/>
          </a:prstGeom>
          <a:solidFill>
            <a:schemeClr val="bg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endParaRPr lang="en-US" sz="2000" dirty="0" smtClean="0"/>
          </a:p>
        </p:txBody>
      </p:sp>
      <p:sp>
        <p:nvSpPr>
          <p:cNvPr id="11" name="Action Button: Movie 10">
            <a:hlinkClick r:id="" action="ppaction://noaction" highlightClick="1"/>
          </p:cNvPr>
          <p:cNvSpPr/>
          <p:nvPr/>
        </p:nvSpPr>
        <p:spPr>
          <a:xfrm rot="9762910">
            <a:off x="1080526" y="2881074"/>
            <a:ext cx="359738" cy="217028"/>
          </a:xfrm>
          <a:prstGeom prst="actionButtonMovie">
            <a:avLst/>
          </a:prstGeom>
          <a:solidFill>
            <a:schemeClr val="bg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endParaRPr lang="en-US" sz="2000" dirty="0" smtClean="0"/>
          </a:p>
        </p:txBody>
      </p:sp>
      <p:sp>
        <p:nvSpPr>
          <p:cNvPr id="12" name="Action Button: Movie 11">
            <a:hlinkClick r:id="" action="ppaction://noaction" highlightClick="1"/>
          </p:cNvPr>
          <p:cNvSpPr/>
          <p:nvPr/>
        </p:nvSpPr>
        <p:spPr>
          <a:xfrm rot="9762910">
            <a:off x="1080526" y="3095701"/>
            <a:ext cx="359738" cy="217028"/>
          </a:xfrm>
          <a:prstGeom prst="actionButtonMovie">
            <a:avLst/>
          </a:prstGeom>
          <a:solidFill>
            <a:schemeClr val="bg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endParaRPr lang="en-US" sz="2000" dirty="0" smtClean="0"/>
          </a:p>
        </p:txBody>
      </p:sp>
      <p:sp>
        <p:nvSpPr>
          <p:cNvPr id="13" name="Action Button: Movie 12">
            <a:hlinkClick r:id="" action="ppaction://noaction" highlightClick="1"/>
          </p:cNvPr>
          <p:cNvSpPr/>
          <p:nvPr/>
        </p:nvSpPr>
        <p:spPr>
          <a:xfrm rot="9762910">
            <a:off x="1080526" y="3333145"/>
            <a:ext cx="359738" cy="217028"/>
          </a:xfrm>
          <a:prstGeom prst="actionButtonMovie">
            <a:avLst/>
          </a:prstGeom>
          <a:solidFill>
            <a:schemeClr val="bg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endParaRPr lang="en-US" sz="2000" dirty="0" smtClean="0"/>
          </a:p>
        </p:txBody>
      </p:sp>
      <p:sp>
        <p:nvSpPr>
          <p:cNvPr id="14" name="Flowchart: Magnetic Disk 13"/>
          <p:cNvSpPr/>
          <p:nvPr/>
        </p:nvSpPr>
        <p:spPr>
          <a:xfrm>
            <a:off x="2269952" y="2267509"/>
            <a:ext cx="1002632" cy="612648"/>
          </a:xfrm>
          <a:prstGeom prst="flowChartMagneticDisk">
            <a:avLst/>
          </a:prstGeom>
          <a:ln/>
        </p:spPr>
        <p:style>
          <a:lnRef idx="2">
            <a:schemeClr val="accent1"/>
          </a:lnRef>
          <a:fillRef idx="1">
            <a:schemeClr val="lt1"/>
          </a:fillRef>
          <a:effectRef idx="0">
            <a:schemeClr val="accent1"/>
          </a:effectRef>
          <a:fontRef idx="minor">
            <a:schemeClr val="dk1"/>
          </a:fontRef>
        </p:style>
        <p:txBody>
          <a:bodyPr rtlCol="0" anchor="ctr"/>
          <a:lstStyle/>
          <a:p>
            <a:pPr algn="ctr">
              <a:lnSpc>
                <a:spcPct val="100000"/>
              </a:lnSpc>
              <a:spcAft>
                <a:spcPts val="1800"/>
              </a:spcAft>
            </a:pPr>
            <a:r>
              <a:rPr lang="en-US" sz="1400" dirty="0" smtClean="0"/>
              <a:t>Recorder</a:t>
            </a:r>
          </a:p>
        </p:txBody>
      </p:sp>
      <p:cxnSp>
        <p:nvCxnSpPr>
          <p:cNvPr id="16" name="Straight Arrow Connector 15"/>
          <p:cNvCxnSpPr>
            <a:stCxn id="7" idx="2"/>
            <a:endCxn id="14" idx="2"/>
          </p:cNvCxnSpPr>
          <p:nvPr/>
        </p:nvCxnSpPr>
        <p:spPr>
          <a:xfrm>
            <a:off x="1432141" y="1995039"/>
            <a:ext cx="837811" cy="578794"/>
          </a:xfrm>
          <a:prstGeom prst="straightConnector1">
            <a:avLst/>
          </a:prstGeom>
          <a:ln>
            <a:solidFill>
              <a:srgbClr val="002E5D"/>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8" idx="2"/>
            <a:endCxn id="14" idx="2"/>
          </p:cNvCxnSpPr>
          <p:nvPr/>
        </p:nvCxnSpPr>
        <p:spPr>
          <a:xfrm>
            <a:off x="1432141" y="2228297"/>
            <a:ext cx="837811" cy="345536"/>
          </a:xfrm>
          <a:prstGeom prst="straightConnector1">
            <a:avLst/>
          </a:prstGeom>
          <a:ln>
            <a:solidFill>
              <a:srgbClr val="002E5D"/>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9" idx="2"/>
            <a:endCxn id="14" idx="2"/>
          </p:cNvCxnSpPr>
          <p:nvPr/>
        </p:nvCxnSpPr>
        <p:spPr>
          <a:xfrm>
            <a:off x="1432141" y="2484074"/>
            <a:ext cx="837811" cy="89759"/>
          </a:xfrm>
          <a:prstGeom prst="straightConnector1">
            <a:avLst/>
          </a:prstGeom>
          <a:ln>
            <a:solidFill>
              <a:srgbClr val="002E5D"/>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0" idx="2"/>
            <a:endCxn id="14" idx="2"/>
          </p:cNvCxnSpPr>
          <p:nvPr/>
        </p:nvCxnSpPr>
        <p:spPr>
          <a:xfrm flipV="1">
            <a:off x="1432141" y="2573833"/>
            <a:ext cx="837811" cy="115701"/>
          </a:xfrm>
          <a:prstGeom prst="straightConnector1">
            <a:avLst/>
          </a:prstGeom>
          <a:ln>
            <a:solidFill>
              <a:srgbClr val="002E5D"/>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11" idx="2"/>
            <a:endCxn id="14" idx="2"/>
          </p:cNvCxnSpPr>
          <p:nvPr/>
        </p:nvCxnSpPr>
        <p:spPr>
          <a:xfrm flipV="1">
            <a:off x="1432141" y="2573833"/>
            <a:ext cx="837811" cy="362312"/>
          </a:xfrm>
          <a:prstGeom prst="straightConnector1">
            <a:avLst/>
          </a:prstGeom>
          <a:ln>
            <a:solidFill>
              <a:srgbClr val="002E5D"/>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12" idx="2"/>
            <a:endCxn id="14" idx="2"/>
          </p:cNvCxnSpPr>
          <p:nvPr/>
        </p:nvCxnSpPr>
        <p:spPr>
          <a:xfrm flipV="1">
            <a:off x="1432141" y="2573833"/>
            <a:ext cx="837811" cy="576939"/>
          </a:xfrm>
          <a:prstGeom prst="straightConnector1">
            <a:avLst/>
          </a:prstGeom>
          <a:ln>
            <a:solidFill>
              <a:srgbClr val="002E5D"/>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13" idx="2"/>
            <a:endCxn id="14" idx="2"/>
          </p:cNvCxnSpPr>
          <p:nvPr/>
        </p:nvCxnSpPr>
        <p:spPr>
          <a:xfrm flipV="1">
            <a:off x="1432141" y="2573833"/>
            <a:ext cx="837811" cy="814383"/>
          </a:xfrm>
          <a:prstGeom prst="straightConnector1">
            <a:avLst/>
          </a:prstGeom>
          <a:ln>
            <a:solidFill>
              <a:srgbClr val="002E5D"/>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2" name="Action Button: Movie 51">
            <a:hlinkClick r:id="" action="ppaction://noaction" highlightClick="1"/>
          </p:cNvPr>
          <p:cNvSpPr/>
          <p:nvPr/>
        </p:nvSpPr>
        <p:spPr>
          <a:xfrm rot="9762910">
            <a:off x="1048284" y="4144446"/>
            <a:ext cx="359738" cy="217028"/>
          </a:xfrm>
          <a:prstGeom prst="actionButtonMovie">
            <a:avLst/>
          </a:prstGeom>
          <a:solidFill>
            <a:schemeClr val="bg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endParaRPr lang="en-US" sz="2000" dirty="0" smtClean="0"/>
          </a:p>
        </p:txBody>
      </p:sp>
      <p:sp>
        <p:nvSpPr>
          <p:cNvPr id="53" name="Action Button: Movie 52">
            <a:hlinkClick r:id="" action="ppaction://noaction" highlightClick="1"/>
          </p:cNvPr>
          <p:cNvSpPr/>
          <p:nvPr/>
        </p:nvSpPr>
        <p:spPr>
          <a:xfrm rot="9762910">
            <a:off x="1072506" y="4354945"/>
            <a:ext cx="359738" cy="217028"/>
          </a:xfrm>
          <a:prstGeom prst="actionButtonMovie">
            <a:avLst/>
          </a:prstGeom>
          <a:solidFill>
            <a:schemeClr val="bg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endParaRPr lang="en-US" sz="2000" dirty="0" smtClean="0"/>
          </a:p>
        </p:txBody>
      </p:sp>
      <p:sp>
        <p:nvSpPr>
          <p:cNvPr id="54" name="Action Button: Movie 53">
            <a:hlinkClick r:id="" action="ppaction://noaction" highlightClick="1"/>
          </p:cNvPr>
          <p:cNvSpPr/>
          <p:nvPr/>
        </p:nvSpPr>
        <p:spPr>
          <a:xfrm rot="9762910">
            <a:off x="1072506" y="4610722"/>
            <a:ext cx="359738" cy="217028"/>
          </a:xfrm>
          <a:prstGeom prst="actionButtonMovie">
            <a:avLst/>
          </a:prstGeom>
          <a:solidFill>
            <a:schemeClr val="bg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endParaRPr lang="en-US" sz="2000" dirty="0" smtClean="0"/>
          </a:p>
        </p:txBody>
      </p:sp>
      <p:sp>
        <p:nvSpPr>
          <p:cNvPr id="55" name="Action Button: Movie 54">
            <a:hlinkClick r:id="" action="ppaction://noaction" highlightClick="1"/>
          </p:cNvPr>
          <p:cNvSpPr/>
          <p:nvPr/>
        </p:nvSpPr>
        <p:spPr>
          <a:xfrm rot="9762910">
            <a:off x="1072506" y="4816182"/>
            <a:ext cx="359738" cy="217028"/>
          </a:xfrm>
          <a:prstGeom prst="actionButtonMovie">
            <a:avLst/>
          </a:prstGeom>
          <a:solidFill>
            <a:schemeClr val="bg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endParaRPr lang="en-US" sz="2000" dirty="0" smtClean="0"/>
          </a:p>
        </p:txBody>
      </p:sp>
      <p:sp>
        <p:nvSpPr>
          <p:cNvPr id="56" name="Action Button: Movie 55">
            <a:hlinkClick r:id="" action="ppaction://noaction" highlightClick="1"/>
          </p:cNvPr>
          <p:cNvSpPr/>
          <p:nvPr/>
        </p:nvSpPr>
        <p:spPr>
          <a:xfrm rot="9762910">
            <a:off x="1072506" y="5062793"/>
            <a:ext cx="359738" cy="217028"/>
          </a:xfrm>
          <a:prstGeom prst="actionButtonMovie">
            <a:avLst/>
          </a:prstGeom>
          <a:solidFill>
            <a:schemeClr val="bg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endParaRPr lang="en-US" sz="2000" dirty="0" smtClean="0"/>
          </a:p>
        </p:txBody>
      </p:sp>
      <p:sp>
        <p:nvSpPr>
          <p:cNvPr id="57" name="Action Button: Movie 56">
            <a:hlinkClick r:id="" action="ppaction://noaction" highlightClick="1"/>
          </p:cNvPr>
          <p:cNvSpPr/>
          <p:nvPr/>
        </p:nvSpPr>
        <p:spPr>
          <a:xfrm rot="9762910">
            <a:off x="1072506" y="5277420"/>
            <a:ext cx="359738" cy="217028"/>
          </a:xfrm>
          <a:prstGeom prst="actionButtonMovie">
            <a:avLst/>
          </a:prstGeom>
          <a:solidFill>
            <a:schemeClr val="bg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endParaRPr lang="en-US" sz="2000" dirty="0" smtClean="0"/>
          </a:p>
        </p:txBody>
      </p:sp>
      <p:sp>
        <p:nvSpPr>
          <p:cNvPr id="58" name="Action Button: Movie 57">
            <a:hlinkClick r:id="" action="ppaction://noaction" highlightClick="1"/>
          </p:cNvPr>
          <p:cNvSpPr/>
          <p:nvPr/>
        </p:nvSpPr>
        <p:spPr>
          <a:xfrm rot="9762910">
            <a:off x="1072506" y="5514864"/>
            <a:ext cx="359738" cy="217028"/>
          </a:xfrm>
          <a:prstGeom prst="actionButtonMovie">
            <a:avLst/>
          </a:prstGeom>
          <a:solidFill>
            <a:schemeClr val="bg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endParaRPr lang="en-US" sz="2000" dirty="0" smtClean="0"/>
          </a:p>
        </p:txBody>
      </p:sp>
      <p:sp>
        <p:nvSpPr>
          <p:cNvPr id="59" name="Flowchart: Magnetic Disk 58"/>
          <p:cNvSpPr/>
          <p:nvPr/>
        </p:nvSpPr>
        <p:spPr>
          <a:xfrm>
            <a:off x="2261932" y="4216619"/>
            <a:ext cx="1002632" cy="612648"/>
          </a:xfrm>
          <a:prstGeom prst="flowChartMagneticDisk">
            <a:avLst/>
          </a:prstGeom>
          <a:ln/>
        </p:spPr>
        <p:style>
          <a:lnRef idx="2">
            <a:schemeClr val="accent1"/>
          </a:lnRef>
          <a:fillRef idx="1">
            <a:schemeClr val="lt1"/>
          </a:fillRef>
          <a:effectRef idx="0">
            <a:schemeClr val="accent1"/>
          </a:effectRef>
          <a:fontRef idx="minor">
            <a:schemeClr val="dk1"/>
          </a:fontRef>
        </p:style>
        <p:txBody>
          <a:bodyPr rtlCol="0" anchor="ctr"/>
          <a:lstStyle/>
          <a:p>
            <a:pPr algn="ctr">
              <a:lnSpc>
                <a:spcPct val="100000"/>
              </a:lnSpc>
              <a:spcAft>
                <a:spcPts val="1800"/>
              </a:spcAft>
            </a:pPr>
            <a:r>
              <a:rPr lang="en-US" sz="1400" dirty="0" smtClean="0"/>
              <a:t>Recorder</a:t>
            </a:r>
          </a:p>
        </p:txBody>
      </p:sp>
      <p:cxnSp>
        <p:nvCxnSpPr>
          <p:cNvPr id="60" name="Straight Arrow Connector 59"/>
          <p:cNvCxnSpPr>
            <a:stCxn id="52" idx="2"/>
            <a:endCxn id="59" idx="2"/>
          </p:cNvCxnSpPr>
          <p:nvPr/>
        </p:nvCxnSpPr>
        <p:spPr>
          <a:xfrm>
            <a:off x="1399899" y="4199517"/>
            <a:ext cx="862033" cy="323426"/>
          </a:xfrm>
          <a:prstGeom prst="straightConnector1">
            <a:avLst/>
          </a:prstGeom>
          <a:ln>
            <a:solidFill>
              <a:srgbClr val="002E5D"/>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a:stCxn id="53" idx="2"/>
            <a:endCxn id="59" idx="2"/>
          </p:cNvCxnSpPr>
          <p:nvPr/>
        </p:nvCxnSpPr>
        <p:spPr>
          <a:xfrm>
            <a:off x="1424121" y="4410016"/>
            <a:ext cx="837811" cy="112927"/>
          </a:xfrm>
          <a:prstGeom prst="straightConnector1">
            <a:avLst/>
          </a:prstGeom>
          <a:ln>
            <a:solidFill>
              <a:srgbClr val="002E5D"/>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stCxn id="54" idx="2"/>
            <a:endCxn id="59" idx="2"/>
          </p:cNvCxnSpPr>
          <p:nvPr/>
        </p:nvCxnSpPr>
        <p:spPr>
          <a:xfrm flipV="1">
            <a:off x="1424121" y="4522943"/>
            <a:ext cx="837811" cy="142850"/>
          </a:xfrm>
          <a:prstGeom prst="straightConnector1">
            <a:avLst/>
          </a:prstGeom>
          <a:ln>
            <a:solidFill>
              <a:srgbClr val="002E5D"/>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a:stCxn id="55" idx="2"/>
            <a:endCxn id="59" idx="2"/>
          </p:cNvCxnSpPr>
          <p:nvPr/>
        </p:nvCxnSpPr>
        <p:spPr>
          <a:xfrm flipV="1">
            <a:off x="1424121" y="4522943"/>
            <a:ext cx="837811" cy="348310"/>
          </a:xfrm>
          <a:prstGeom prst="straightConnector1">
            <a:avLst/>
          </a:prstGeom>
          <a:ln>
            <a:solidFill>
              <a:srgbClr val="002E5D"/>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stCxn id="56" idx="2"/>
            <a:endCxn id="59" idx="2"/>
          </p:cNvCxnSpPr>
          <p:nvPr/>
        </p:nvCxnSpPr>
        <p:spPr>
          <a:xfrm flipV="1">
            <a:off x="1424121" y="4522943"/>
            <a:ext cx="837811" cy="594921"/>
          </a:xfrm>
          <a:prstGeom prst="straightConnector1">
            <a:avLst/>
          </a:prstGeom>
          <a:ln>
            <a:solidFill>
              <a:srgbClr val="002E5D"/>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stCxn id="57" idx="2"/>
            <a:endCxn id="59" idx="2"/>
          </p:cNvCxnSpPr>
          <p:nvPr/>
        </p:nvCxnSpPr>
        <p:spPr>
          <a:xfrm flipV="1">
            <a:off x="1424121" y="4522943"/>
            <a:ext cx="837811" cy="809548"/>
          </a:xfrm>
          <a:prstGeom prst="straightConnector1">
            <a:avLst/>
          </a:prstGeom>
          <a:ln>
            <a:solidFill>
              <a:srgbClr val="002E5D"/>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stCxn id="58" idx="2"/>
            <a:endCxn id="59" idx="2"/>
          </p:cNvCxnSpPr>
          <p:nvPr/>
        </p:nvCxnSpPr>
        <p:spPr>
          <a:xfrm flipV="1">
            <a:off x="1424121" y="4522943"/>
            <a:ext cx="837811" cy="1046992"/>
          </a:xfrm>
          <a:prstGeom prst="straightConnector1">
            <a:avLst/>
          </a:prstGeom>
          <a:ln>
            <a:solidFill>
              <a:srgbClr val="002E5D"/>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7" name="Flowchart: Process 66"/>
          <p:cNvSpPr/>
          <p:nvPr/>
        </p:nvSpPr>
        <p:spPr>
          <a:xfrm>
            <a:off x="3895218" y="5004058"/>
            <a:ext cx="1350545" cy="706932"/>
          </a:xfrm>
          <a:prstGeom prst="flowChartProcess">
            <a:avLst/>
          </a:prstGeom>
          <a:ln/>
        </p:spPr>
        <p:style>
          <a:lnRef idx="2">
            <a:schemeClr val="accent1"/>
          </a:lnRef>
          <a:fillRef idx="1">
            <a:schemeClr val="lt1"/>
          </a:fillRef>
          <a:effectRef idx="0">
            <a:schemeClr val="accent1"/>
          </a:effectRef>
          <a:fontRef idx="minor">
            <a:schemeClr val="dk1"/>
          </a:fontRef>
        </p:style>
        <p:txBody>
          <a:bodyPr rtlCol="0" anchor="ctr"/>
          <a:lstStyle/>
          <a:p>
            <a:pPr algn="ctr">
              <a:spcAft>
                <a:spcPts val="1800"/>
              </a:spcAft>
            </a:pPr>
            <a:r>
              <a:rPr lang="en-US" sz="1400" dirty="0" smtClean="0">
                <a:solidFill>
                  <a:schemeClr val="dk1"/>
                </a:solidFill>
              </a:rPr>
              <a:t>Management Client</a:t>
            </a:r>
            <a:endParaRPr lang="en-US" sz="1400" dirty="0">
              <a:solidFill>
                <a:schemeClr val="dk1"/>
              </a:solidFill>
            </a:endParaRPr>
          </a:p>
        </p:txBody>
      </p:sp>
      <p:pic>
        <p:nvPicPr>
          <p:cNvPr id="68" name="Picture 6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03552" y="1926921"/>
            <a:ext cx="3050506" cy="2289697"/>
          </a:xfrm>
          <a:prstGeom prst="rect">
            <a:avLst/>
          </a:prstGeom>
        </p:spPr>
      </p:pic>
      <p:cxnSp>
        <p:nvCxnSpPr>
          <p:cNvPr id="69" name="Straight Arrow Connector 68"/>
          <p:cNvCxnSpPr>
            <a:stCxn id="14" idx="4"/>
            <a:endCxn id="68" idx="1"/>
          </p:cNvCxnSpPr>
          <p:nvPr/>
        </p:nvCxnSpPr>
        <p:spPr>
          <a:xfrm>
            <a:off x="3272584" y="2573833"/>
            <a:ext cx="1130968" cy="497937"/>
          </a:xfrm>
          <a:prstGeom prst="straightConnector1">
            <a:avLst/>
          </a:prstGeom>
          <a:ln>
            <a:solidFill>
              <a:srgbClr val="002E5D"/>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a:stCxn id="59" idx="4"/>
            <a:endCxn id="68" idx="1"/>
          </p:cNvCxnSpPr>
          <p:nvPr/>
        </p:nvCxnSpPr>
        <p:spPr>
          <a:xfrm flipV="1">
            <a:off x="3264564" y="3071770"/>
            <a:ext cx="1138988" cy="1451173"/>
          </a:xfrm>
          <a:prstGeom prst="straightConnector1">
            <a:avLst/>
          </a:prstGeom>
          <a:ln>
            <a:solidFill>
              <a:srgbClr val="002E5D"/>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a:stCxn id="14" idx="4"/>
            <a:endCxn id="67" idx="0"/>
          </p:cNvCxnSpPr>
          <p:nvPr/>
        </p:nvCxnSpPr>
        <p:spPr>
          <a:xfrm>
            <a:off x="3272584" y="2573833"/>
            <a:ext cx="1297907" cy="2430225"/>
          </a:xfrm>
          <a:prstGeom prst="straightConnector1">
            <a:avLst/>
          </a:prstGeom>
          <a:ln>
            <a:solidFill>
              <a:srgbClr val="002E5D"/>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a:stCxn id="59" idx="4"/>
            <a:endCxn id="67" idx="0"/>
          </p:cNvCxnSpPr>
          <p:nvPr/>
        </p:nvCxnSpPr>
        <p:spPr>
          <a:xfrm>
            <a:off x="3264564" y="4522943"/>
            <a:ext cx="1305927" cy="481115"/>
          </a:xfrm>
          <a:prstGeom prst="straightConnector1">
            <a:avLst/>
          </a:prstGeom>
          <a:ln>
            <a:solidFill>
              <a:srgbClr val="002E5D"/>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5" name="TextBox 84"/>
          <p:cNvSpPr txBox="1"/>
          <p:nvPr/>
        </p:nvSpPr>
        <p:spPr>
          <a:xfrm>
            <a:off x="5699954" y="5099882"/>
            <a:ext cx="2358190" cy="738664"/>
          </a:xfrm>
          <a:prstGeom prst="rect">
            <a:avLst/>
          </a:prstGeom>
          <a:noFill/>
        </p:spPr>
        <p:txBody>
          <a:bodyPr wrap="square" lIns="0" tIns="0" rIns="0" bIns="0" rtlCol="0">
            <a:spAutoFit/>
          </a:bodyPr>
          <a:lstStyle/>
          <a:p>
            <a:pPr marL="342900" indent="-342900">
              <a:lnSpc>
                <a:spcPct val="100000"/>
              </a:lnSpc>
              <a:buFont typeface="Arial" panose="020B0604020202020204" pitchFamily="34" charset="0"/>
              <a:buChar char="•"/>
            </a:pPr>
            <a:r>
              <a:rPr lang="en-US" sz="1200" dirty="0">
                <a:solidFill>
                  <a:srgbClr val="002E5D"/>
                </a:solidFill>
              </a:rPr>
              <a:t>Archiving</a:t>
            </a:r>
          </a:p>
          <a:p>
            <a:pPr marL="342900" indent="-342900">
              <a:lnSpc>
                <a:spcPct val="100000"/>
              </a:lnSpc>
              <a:buFont typeface="Arial" panose="020B0604020202020204" pitchFamily="34" charset="0"/>
              <a:buChar char="•"/>
            </a:pPr>
            <a:r>
              <a:rPr lang="en-US" sz="1200" dirty="0">
                <a:solidFill>
                  <a:srgbClr val="002E5D"/>
                </a:solidFill>
              </a:rPr>
              <a:t>Rules </a:t>
            </a:r>
            <a:endParaRPr lang="en-US" sz="1200" dirty="0" smtClean="0">
              <a:solidFill>
                <a:srgbClr val="002E5D"/>
              </a:solidFill>
            </a:endParaRPr>
          </a:p>
          <a:p>
            <a:pPr marL="342900" indent="-342900">
              <a:lnSpc>
                <a:spcPct val="100000"/>
              </a:lnSpc>
              <a:buFont typeface="Arial" panose="020B0604020202020204" pitchFamily="34" charset="0"/>
              <a:buChar char="•"/>
            </a:pPr>
            <a:r>
              <a:rPr lang="en-US" sz="1200" dirty="0" smtClean="0">
                <a:solidFill>
                  <a:srgbClr val="002E5D"/>
                </a:solidFill>
              </a:rPr>
              <a:t>Record on motion</a:t>
            </a:r>
          </a:p>
          <a:p>
            <a:pPr marL="342900" indent="-342900">
              <a:lnSpc>
                <a:spcPct val="100000"/>
              </a:lnSpc>
              <a:buFont typeface="Arial" panose="020B0604020202020204" pitchFamily="34" charset="0"/>
              <a:buChar char="•"/>
            </a:pPr>
            <a:r>
              <a:rPr lang="en-US" sz="1200" dirty="0" smtClean="0">
                <a:solidFill>
                  <a:srgbClr val="002E5D"/>
                </a:solidFill>
              </a:rPr>
              <a:t>Resolution</a:t>
            </a:r>
          </a:p>
        </p:txBody>
      </p:sp>
      <p:sp>
        <p:nvSpPr>
          <p:cNvPr id="86" name="TextBox 85"/>
          <p:cNvSpPr txBox="1"/>
          <p:nvPr/>
        </p:nvSpPr>
        <p:spPr>
          <a:xfrm>
            <a:off x="2406316" y="1155032"/>
            <a:ext cx="2855910" cy="307777"/>
          </a:xfrm>
          <a:prstGeom prst="rect">
            <a:avLst/>
          </a:prstGeom>
          <a:noFill/>
        </p:spPr>
        <p:txBody>
          <a:bodyPr wrap="none" lIns="0" tIns="0" rIns="0" bIns="0" rtlCol="0">
            <a:spAutoFit/>
          </a:bodyPr>
          <a:lstStyle/>
          <a:p>
            <a:pPr>
              <a:lnSpc>
                <a:spcPct val="100000"/>
              </a:lnSpc>
              <a:spcAft>
                <a:spcPts val="1800"/>
              </a:spcAft>
            </a:pPr>
            <a:r>
              <a:rPr lang="en-US" sz="2000" dirty="0">
                <a:solidFill>
                  <a:srgbClr val="002E5D"/>
                </a:solidFill>
              </a:rPr>
              <a:t>m</a:t>
            </a:r>
            <a:r>
              <a:rPr lang="en-US" sz="2000" dirty="0" smtClean="0">
                <a:solidFill>
                  <a:srgbClr val="002E5D"/>
                </a:solidFill>
              </a:rPr>
              <a:t>ilestone surveillance</a:t>
            </a:r>
          </a:p>
        </p:txBody>
      </p:sp>
      <p:sp>
        <p:nvSpPr>
          <p:cNvPr id="3" name="TextBox 2"/>
          <p:cNvSpPr txBox="1"/>
          <p:nvPr/>
        </p:nvSpPr>
        <p:spPr>
          <a:xfrm>
            <a:off x="6484241" y="4225351"/>
            <a:ext cx="969817" cy="184666"/>
          </a:xfrm>
          <a:prstGeom prst="rect">
            <a:avLst/>
          </a:prstGeom>
          <a:noFill/>
        </p:spPr>
        <p:txBody>
          <a:bodyPr wrap="none" lIns="0" tIns="0" rIns="0" bIns="0" rtlCol="0">
            <a:spAutoFit/>
          </a:bodyPr>
          <a:lstStyle/>
          <a:p>
            <a:pPr>
              <a:lnSpc>
                <a:spcPct val="100000"/>
              </a:lnSpc>
              <a:spcAft>
                <a:spcPts val="1800"/>
              </a:spcAft>
            </a:pPr>
            <a:r>
              <a:rPr lang="en-US" sz="1200" dirty="0" smtClean="0">
                <a:solidFill>
                  <a:srgbClr val="002E5D"/>
                </a:solidFill>
              </a:rPr>
              <a:t>Smart Client</a:t>
            </a:r>
          </a:p>
        </p:txBody>
      </p:sp>
    </p:spTree>
    <p:extLst>
      <p:ext uri="{BB962C8B-B14F-4D97-AF65-F5344CB8AC3E}">
        <p14:creationId xmlns:p14="http://schemas.microsoft.com/office/powerpoint/2010/main" val="121802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50000" decel="50000" fill="hold" grpId="0" nodeType="clickEffect">
                                  <p:stCondLst>
                                    <p:cond delay="0"/>
                                  </p:stCondLst>
                                  <p:childTnLst>
                                    <p:animMotion origin="layout" path="M 8.33333E-7 2.59259E-6 L 0.00052 -0.2757 " pathEditMode="relative" rAng="0" ptsTypes="AA">
                                      <p:cBhvr>
                                        <p:cTn id="6" dur="2000" fill="hold"/>
                                        <p:tgtEl>
                                          <p:spTgt spid="58"/>
                                        </p:tgtEl>
                                        <p:attrNameLst>
                                          <p:attrName>ppt_x</p:attrName>
                                          <p:attrName>ppt_y</p:attrName>
                                        </p:attrNameLst>
                                      </p:cBhvr>
                                      <p:rCtr x="17" y="-13796"/>
                                    </p:animMotion>
                                  </p:childTnLst>
                                </p:cTn>
                              </p:par>
                              <p:par>
                                <p:cTn id="7" presetID="64" presetClass="path" presetSubtype="0" accel="50000" decel="50000" fill="hold" nodeType="withEffect">
                                  <p:stCondLst>
                                    <p:cond delay="0"/>
                                  </p:stCondLst>
                                  <p:childTnLst>
                                    <p:animMotion origin="layout" path="M -2.5E-6 3.7037E-7 L -0.00121 -0.27639 " pathEditMode="relative" rAng="0" ptsTypes="AA">
                                      <p:cBhvr>
                                        <p:cTn id="8" dur="2000" fill="hold"/>
                                        <p:tgtEl>
                                          <p:spTgt spid="66"/>
                                        </p:tgtEl>
                                        <p:attrNameLst>
                                          <p:attrName>ppt_x</p:attrName>
                                          <p:attrName>ppt_y</p:attrName>
                                        </p:attrNameLst>
                                      </p:cBhvr>
                                      <p:rCtr x="-69" y="-1381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Milestone Smart Client - Live</a:t>
            </a:r>
            <a:endParaRPr lang="en-US" dirty="0"/>
          </a:p>
        </p:txBody>
      </p:sp>
      <p:sp>
        <p:nvSpPr>
          <p:cNvPr id="4" name="Footer Placeholder 3"/>
          <p:cNvSpPr>
            <a:spLocks noGrp="1"/>
          </p:cNvSpPr>
          <p:nvPr>
            <p:ph type="ftr" sz="quarter" idx="11"/>
          </p:nvPr>
        </p:nvSpPr>
        <p:spPr/>
        <p:txBody>
          <a:bodyPr/>
          <a:lstStyle/>
          <a:p>
            <a:r>
              <a:rPr lang="en-US" dirty="0" smtClean="0"/>
              <a:t>Model Based Tests</a:t>
            </a:r>
            <a:endParaRPr lang="en-US" dirty="0"/>
          </a:p>
        </p:txBody>
      </p:sp>
      <p:pic>
        <p:nvPicPr>
          <p:cNvPr id="7" name="Content Placeholder 6"/>
          <p:cNvPicPr>
            <a:picLocks noGrp="1" noChangeAspect="1"/>
          </p:cNvPicPr>
          <p:nvPr>
            <p:ph idx="1"/>
          </p:nvPr>
        </p:nvPicPr>
        <p:blipFill>
          <a:blip r:embed="rId3"/>
          <a:stretch>
            <a:fillRect/>
          </a:stretch>
        </p:blipFill>
        <p:spPr>
          <a:xfrm>
            <a:off x="431800" y="1092243"/>
            <a:ext cx="8439150" cy="5213263"/>
          </a:xfrm>
          <a:prstGeom prst="rect">
            <a:avLst/>
          </a:prstGeom>
        </p:spPr>
      </p:pic>
    </p:spTree>
    <p:extLst>
      <p:ext uri="{BB962C8B-B14F-4D97-AF65-F5344CB8AC3E}">
        <p14:creationId xmlns:p14="http://schemas.microsoft.com/office/powerpoint/2010/main" val="3724528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milestone Smart Client - Playback</a:t>
            </a:r>
            <a:endParaRPr lang="en-US" dirty="0"/>
          </a:p>
        </p:txBody>
      </p:sp>
      <p:pic>
        <p:nvPicPr>
          <p:cNvPr id="5" name="Content Placeholder 4"/>
          <p:cNvPicPr>
            <a:picLocks noGrp="1" noChangeAspect="1"/>
          </p:cNvPicPr>
          <p:nvPr>
            <p:ph idx="1"/>
          </p:nvPr>
        </p:nvPicPr>
        <p:blipFill>
          <a:blip r:embed="rId3"/>
          <a:stretch>
            <a:fillRect/>
          </a:stretch>
        </p:blipFill>
        <p:spPr>
          <a:xfrm>
            <a:off x="431800" y="1092243"/>
            <a:ext cx="8439150" cy="5213263"/>
          </a:xfrm>
          <a:prstGeom prst="rect">
            <a:avLst/>
          </a:prstGeom>
        </p:spPr>
      </p:pic>
      <p:sp>
        <p:nvSpPr>
          <p:cNvPr id="4" name="Footer Placeholder 3"/>
          <p:cNvSpPr>
            <a:spLocks noGrp="1"/>
          </p:cNvSpPr>
          <p:nvPr>
            <p:ph type="ftr" sz="quarter" idx="11"/>
          </p:nvPr>
        </p:nvSpPr>
        <p:spPr/>
        <p:txBody>
          <a:bodyPr/>
          <a:lstStyle/>
          <a:p>
            <a:r>
              <a:rPr lang="en-US" smtClean="0"/>
              <a:t>Model Based Tests</a:t>
            </a:r>
            <a:endParaRPr lang="en-US" dirty="0"/>
          </a:p>
        </p:txBody>
      </p:sp>
    </p:spTree>
    <p:extLst>
      <p:ext uri="{BB962C8B-B14F-4D97-AF65-F5344CB8AC3E}">
        <p14:creationId xmlns:p14="http://schemas.microsoft.com/office/powerpoint/2010/main" val="7753198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problem</a:t>
            </a:r>
            <a:endParaRPr lang="en-US" dirty="0"/>
          </a:p>
        </p:txBody>
      </p:sp>
      <p:sp>
        <p:nvSpPr>
          <p:cNvPr id="3" name="Content Placeholder 2"/>
          <p:cNvSpPr>
            <a:spLocks noGrp="1"/>
          </p:cNvSpPr>
          <p:nvPr>
            <p:ph idx="1"/>
          </p:nvPr>
        </p:nvSpPr>
        <p:spPr>
          <a:xfrm>
            <a:off x="367632" y="1089025"/>
            <a:ext cx="8439150" cy="5219700"/>
          </a:xfrm>
        </p:spPr>
        <p:txBody>
          <a:bodyPr>
            <a:normAutofit lnSpcReduction="10000"/>
          </a:bodyPr>
          <a:lstStyle/>
          <a:p>
            <a:r>
              <a:rPr lang="en-US" dirty="0" smtClean="0"/>
              <a:t>Move </a:t>
            </a:r>
            <a:r>
              <a:rPr lang="en-US" dirty="0"/>
              <a:t>hardware </a:t>
            </a:r>
            <a:r>
              <a:rPr lang="en-US" dirty="0" smtClean="0"/>
              <a:t>crashes under varying conditions – sometimes hard to reproduce</a:t>
            </a:r>
          </a:p>
          <a:p>
            <a:r>
              <a:rPr lang="en-US" dirty="0" smtClean="0"/>
              <a:t>1</a:t>
            </a:r>
            <a:r>
              <a:rPr lang="en-US" baseline="30000" dirty="0" smtClean="0"/>
              <a:t>st</a:t>
            </a:r>
            <a:r>
              <a:rPr lang="en-US" dirty="0" smtClean="0"/>
              <a:t> approach: Repeat many times a simple flow that moves hardware while looking for crashes</a:t>
            </a:r>
          </a:p>
          <a:p>
            <a:pPr lvl="1"/>
            <a:r>
              <a:rPr lang="en-US" dirty="0"/>
              <a:t>Move hardware using wizard – 100 times</a:t>
            </a:r>
          </a:p>
          <a:p>
            <a:pPr lvl="1"/>
            <a:r>
              <a:rPr lang="en-US" dirty="0" smtClean="0"/>
              <a:t>Move hardware while in playback and stop &amp; start recording server – 6 steps repeated 300 times</a:t>
            </a:r>
          </a:p>
          <a:p>
            <a:pPr lvl="1"/>
            <a:r>
              <a:rPr lang="en-US" dirty="0" smtClean="0"/>
              <a:t>Results: 6-8 different crashes – and counting</a:t>
            </a:r>
          </a:p>
          <a:p>
            <a:r>
              <a:rPr lang="en-US" dirty="0" smtClean="0"/>
              <a:t>What about other flows and additional factors?</a:t>
            </a:r>
          </a:p>
          <a:p>
            <a:pPr lvl="1"/>
            <a:r>
              <a:rPr lang="en-US" dirty="0" smtClean="0"/>
              <a:t>Move while recording</a:t>
            </a:r>
          </a:p>
          <a:p>
            <a:pPr lvl="1"/>
            <a:r>
              <a:rPr lang="en-US" dirty="0" smtClean="0"/>
              <a:t>Move while watching live in smart client</a:t>
            </a:r>
          </a:p>
          <a:p>
            <a:pPr lvl="1"/>
            <a:r>
              <a:rPr lang="en-US" dirty="0" smtClean="0"/>
              <a:t>Move while watching old recordings</a:t>
            </a:r>
          </a:p>
          <a:p>
            <a:pPr lvl="1"/>
            <a:r>
              <a:rPr lang="en-US" dirty="0" smtClean="0"/>
              <a:t>Play recordings from an earlier recorder</a:t>
            </a:r>
          </a:p>
          <a:p>
            <a:endParaRPr lang="en-US" dirty="0" smtClean="0"/>
          </a:p>
          <a:p>
            <a:pPr lvl="1"/>
            <a:endParaRPr lang="en-US" dirty="0"/>
          </a:p>
        </p:txBody>
      </p:sp>
      <p:sp>
        <p:nvSpPr>
          <p:cNvPr id="4" name="Footer Placeholder 3"/>
          <p:cNvSpPr>
            <a:spLocks noGrp="1"/>
          </p:cNvSpPr>
          <p:nvPr>
            <p:ph type="ftr" sz="quarter" idx="11"/>
          </p:nvPr>
        </p:nvSpPr>
        <p:spPr/>
        <p:txBody>
          <a:bodyPr/>
          <a:lstStyle/>
          <a:p>
            <a:r>
              <a:rPr lang="en-US" dirty="0" smtClean="0"/>
              <a:t>Model Based Tests</a:t>
            </a:r>
            <a:endParaRPr lang="en-US" dirty="0"/>
          </a:p>
        </p:txBody>
      </p:sp>
    </p:spTree>
    <p:extLst>
      <p:ext uri="{BB962C8B-B14F-4D97-AF65-F5344CB8AC3E}">
        <p14:creationId xmlns:p14="http://schemas.microsoft.com/office/powerpoint/2010/main" val="890500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Model Description: </a:t>
            </a:r>
            <a:r>
              <a:rPr lang="en-US" sz="2000" dirty="0" smtClean="0"/>
              <a:t>States &amp; State Machines</a:t>
            </a:r>
            <a:endParaRPr lang="en-US" sz="2000" dirty="0"/>
          </a:p>
        </p:txBody>
      </p:sp>
      <p:sp>
        <p:nvSpPr>
          <p:cNvPr id="4" name="Footer Placeholder 3"/>
          <p:cNvSpPr>
            <a:spLocks noGrp="1"/>
          </p:cNvSpPr>
          <p:nvPr>
            <p:ph type="ftr" sz="quarter" idx="11"/>
          </p:nvPr>
        </p:nvSpPr>
        <p:spPr/>
        <p:txBody>
          <a:bodyPr/>
          <a:lstStyle/>
          <a:p>
            <a:r>
              <a:rPr lang="en-US" dirty="0" smtClean="0"/>
              <a:t>Model Based Tests</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966404404"/>
              </p:ext>
            </p:extLst>
          </p:nvPr>
        </p:nvGraphicFramePr>
        <p:xfrm>
          <a:off x="761999" y="1476953"/>
          <a:ext cx="1537854" cy="1112520"/>
        </p:xfrm>
        <a:graphic>
          <a:graphicData uri="http://schemas.openxmlformats.org/drawingml/2006/table">
            <a:tbl>
              <a:tblPr firstRow="1" bandRow="1">
                <a:tableStyleId>{5C22544A-7EE6-4342-B048-85BDC9FD1C3A}</a:tableStyleId>
              </a:tblPr>
              <a:tblGrid>
                <a:gridCol w="1537854"/>
              </a:tblGrid>
              <a:tr h="370840">
                <a:tc>
                  <a:txBody>
                    <a:bodyPr/>
                    <a:lstStyle/>
                    <a:p>
                      <a:r>
                        <a:rPr lang="en-US" dirty="0" smtClean="0"/>
                        <a:t>Smart Client</a:t>
                      </a:r>
                      <a:endParaRPr lang="en-US" dirty="0"/>
                    </a:p>
                  </a:txBody>
                  <a:tcPr/>
                </a:tc>
              </a:tr>
              <a:tr h="370840">
                <a:tc>
                  <a:txBody>
                    <a:bodyPr/>
                    <a:lstStyle/>
                    <a:p>
                      <a:r>
                        <a:rPr lang="en-US" dirty="0" smtClean="0"/>
                        <a:t>Closed</a:t>
                      </a:r>
                      <a:endParaRPr lang="en-US" dirty="0"/>
                    </a:p>
                  </a:txBody>
                  <a:tcPr/>
                </a:tc>
              </a:tr>
              <a:tr h="370840">
                <a:tc>
                  <a:txBody>
                    <a:bodyPr/>
                    <a:lstStyle/>
                    <a:p>
                      <a:r>
                        <a:rPr lang="en-US" dirty="0" smtClean="0"/>
                        <a:t>Running</a:t>
                      </a:r>
                      <a:endParaRPr lang="en-US" dirty="0"/>
                    </a:p>
                  </a:txBody>
                  <a:tcPr/>
                </a:tc>
              </a:tr>
            </a:tbl>
          </a:graphicData>
        </a:graphic>
      </p:graphicFrame>
      <p:graphicFrame>
        <p:nvGraphicFramePr>
          <p:cNvPr id="8" name="Content Placeholder 6"/>
          <p:cNvGraphicFramePr>
            <a:graphicFrameLocks/>
          </p:cNvGraphicFramePr>
          <p:nvPr>
            <p:extLst>
              <p:ext uri="{D42A27DB-BD31-4B8C-83A1-F6EECF244321}">
                <p14:modId xmlns:p14="http://schemas.microsoft.com/office/powerpoint/2010/main" val="3672159114"/>
              </p:ext>
            </p:extLst>
          </p:nvPr>
        </p:nvGraphicFramePr>
        <p:xfrm>
          <a:off x="5223623" y="1347587"/>
          <a:ext cx="1717503" cy="1615440"/>
        </p:xfrm>
        <a:graphic>
          <a:graphicData uri="http://schemas.openxmlformats.org/drawingml/2006/table">
            <a:tbl>
              <a:tblPr firstRow="1" bandRow="1">
                <a:tableStyleId>{5C22544A-7EE6-4342-B048-85BDC9FD1C3A}</a:tableStyleId>
              </a:tblPr>
              <a:tblGrid>
                <a:gridCol w="1717503"/>
              </a:tblGrid>
              <a:tr h="370840">
                <a:tc>
                  <a:txBody>
                    <a:bodyPr/>
                    <a:lstStyle/>
                    <a:p>
                      <a:r>
                        <a:rPr lang="en-US" dirty="0" smtClean="0"/>
                        <a:t>Smart Client Display</a:t>
                      </a:r>
                      <a:endParaRPr lang="en-US" dirty="0"/>
                    </a:p>
                  </a:txBody>
                  <a:tcPr/>
                </a:tc>
              </a:tr>
              <a:tr h="370840">
                <a:tc>
                  <a:txBody>
                    <a:bodyPr/>
                    <a:lstStyle/>
                    <a:p>
                      <a:r>
                        <a:rPr lang="en-US" dirty="0" smtClean="0"/>
                        <a:t>Live</a:t>
                      </a:r>
                      <a:endParaRPr lang="en-US" dirty="0"/>
                    </a:p>
                  </a:txBody>
                  <a:tcPr/>
                </a:tc>
              </a:tr>
              <a:tr h="370840">
                <a:tc>
                  <a:txBody>
                    <a:bodyPr/>
                    <a:lstStyle/>
                    <a:p>
                      <a:r>
                        <a:rPr lang="en-US" dirty="0" smtClean="0"/>
                        <a:t>Playback_playing</a:t>
                      </a:r>
                      <a:endParaRPr lang="en-US" dirty="0"/>
                    </a:p>
                  </a:txBody>
                  <a:tcPr/>
                </a:tc>
              </a:tr>
              <a:tr h="370840">
                <a:tc>
                  <a:txBody>
                    <a:bodyPr/>
                    <a:lstStyle/>
                    <a:p>
                      <a:r>
                        <a:rPr lang="en-US" dirty="0" smtClean="0"/>
                        <a:t>Playback_none</a:t>
                      </a:r>
                      <a:endParaRPr lang="en-US" dirty="0"/>
                    </a:p>
                  </a:txBody>
                  <a:tcPr/>
                </a:tc>
              </a:tr>
            </a:tbl>
          </a:graphicData>
        </a:graphic>
      </p:graphicFrame>
      <p:graphicFrame>
        <p:nvGraphicFramePr>
          <p:cNvPr id="10" name="Content Placeholder 6"/>
          <p:cNvGraphicFramePr>
            <a:graphicFrameLocks/>
          </p:cNvGraphicFramePr>
          <p:nvPr>
            <p:extLst>
              <p:ext uri="{D42A27DB-BD31-4B8C-83A1-F6EECF244321}">
                <p14:modId xmlns:p14="http://schemas.microsoft.com/office/powerpoint/2010/main" val="874939201"/>
              </p:ext>
            </p:extLst>
          </p:nvPr>
        </p:nvGraphicFramePr>
        <p:xfrm>
          <a:off x="2404915" y="1141042"/>
          <a:ext cx="1293093" cy="1821180"/>
        </p:xfrm>
        <a:graphic>
          <a:graphicData uri="http://schemas.openxmlformats.org/drawingml/2006/table">
            <a:tbl>
              <a:tblPr firstRow="1" bandRow="1">
                <a:tableStyleId>{5C22544A-7EE6-4342-B048-85BDC9FD1C3A}</a:tableStyleId>
              </a:tblPr>
              <a:tblGrid>
                <a:gridCol w="1293093"/>
              </a:tblGrid>
              <a:tr h="370840">
                <a:tc>
                  <a:txBody>
                    <a:bodyPr/>
                    <a:lstStyle/>
                    <a:p>
                      <a:r>
                        <a:rPr lang="en-US" dirty="0" smtClean="0"/>
                        <a:t>Hardware Recording Server</a:t>
                      </a:r>
                      <a:endParaRPr lang="en-US" dirty="0"/>
                    </a:p>
                  </a:txBody>
                  <a:tcPr/>
                </a:tc>
              </a:tr>
              <a:tr h="370840">
                <a:tc>
                  <a:txBody>
                    <a:bodyPr/>
                    <a:lstStyle/>
                    <a:p>
                      <a:r>
                        <a:rPr lang="en-US" dirty="0" smtClean="0"/>
                        <a:t>RS1</a:t>
                      </a:r>
                      <a:endParaRPr lang="en-US" dirty="0"/>
                    </a:p>
                  </a:txBody>
                  <a:tcPr/>
                </a:tc>
              </a:tr>
              <a:tr h="370840">
                <a:tc>
                  <a:txBody>
                    <a:bodyPr/>
                    <a:lstStyle/>
                    <a:p>
                      <a:r>
                        <a:rPr lang="en-US" dirty="0" smtClean="0"/>
                        <a:t>RS2</a:t>
                      </a:r>
                      <a:endParaRPr lang="en-US" dirty="0"/>
                    </a:p>
                  </a:txBody>
                  <a:tcPr/>
                </a:tc>
              </a:tr>
              <a:tr h="370840">
                <a:tc>
                  <a:txBody>
                    <a:bodyPr/>
                    <a:lstStyle/>
                    <a:p>
                      <a:r>
                        <a:rPr lang="en-US" dirty="0" smtClean="0"/>
                        <a:t>RS3</a:t>
                      </a:r>
                      <a:endParaRPr lang="en-US" dirty="0"/>
                    </a:p>
                  </a:txBody>
                  <a:tcPr/>
                </a:tc>
              </a:tr>
            </a:tbl>
          </a:graphicData>
        </a:graphic>
      </p:graphicFrame>
      <p:graphicFrame>
        <p:nvGraphicFramePr>
          <p:cNvPr id="11" name="Content Placeholder 6"/>
          <p:cNvGraphicFramePr>
            <a:graphicFrameLocks/>
          </p:cNvGraphicFramePr>
          <p:nvPr>
            <p:extLst>
              <p:ext uri="{D42A27DB-BD31-4B8C-83A1-F6EECF244321}">
                <p14:modId xmlns:p14="http://schemas.microsoft.com/office/powerpoint/2010/main" val="574159738"/>
              </p:ext>
            </p:extLst>
          </p:nvPr>
        </p:nvGraphicFramePr>
        <p:xfrm>
          <a:off x="7038104" y="1346776"/>
          <a:ext cx="1274623" cy="1244600"/>
        </p:xfrm>
        <a:graphic>
          <a:graphicData uri="http://schemas.openxmlformats.org/drawingml/2006/table">
            <a:tbl>
              <a:tblPr firstRow="1" bandRow="1">
                <a:tableStyleId>{5C22544A-7EE6-4342-B048-85BDC9FD1C3A}</a:tableStyleId>
              </a:tblPr>
              <a:tblGrid>
                <a:gridCol w="1274623"/>
              </a:tblGrid>
              <a:tr h="370840">
                <a:tc>
                  <a:txBody>
                    <a:bodyPr/>
                    <a:lstStyle/>
                    <a:p>
                      <a:r>
                        <a:rPr lang="en-US" dirty="0" smtClean="0"/>
                        <a:t>Evidence</a:t>
                      </a:r>
                      <a:r>
                        <a:rPr lang="en-US" baseline="0" dirty="0" smtClean="0"/>
                        <a:t> Lock</a:t>
                      </a:r>
                      <a:endParaRPr lang="en-US" dirty="0"/>
                    </a:p>
                  </a:txBody>
                  <a:tcPr/>
                </a:tc>
              </a:tr>
              <a:tr h="370840">
                <a:tc>
                  <a:txBody>
                    <a:bodyPr/>
                    <a:lstStyle/>
                    <a:p>
                      <a:r>
                        <a:rPr lang="en-US" dirty="0" smtClean="0"/>
                        <a:t>Lock_exists</a:t>
                      </a:r>
                      <a:endParaRPr lang="en-US" dirty="0"/>
                    </a:p>
                  </a:txBody>
                  <a:tcPr/>
                </a:tc>
              </a:tr>
              <a:tr h="370840">
                <a:tc>
                  <a:txBody>
                    <a:bodyPr/>
                    <a:lstStyle/>
                    <a:p>
                      <a:r>
                        <a:rPr lang="en-US" dirty="0" smtClean="0"/>
                        <a:t>Lock_none</a:t>
                      </a:r>
                      <a:endParaRPr lang="en-US" dirty="0"/>
                    </a:p>
                  </a:txBody>
                  <a:tcPr/>
                </a:tc>
              </a:tr>
            </a:tbl>
          </a:graphicData>
        </a:graphic>
      </p:graphicFrame>
      <p:graphicFrame>
        <p:nvGraphicFramePr>
          <p:cNvPr id="12" name="Content Placeholder 6"/>
          <p:cNvGraphicFramePr>
            <a:graphicFrameLocks/>
          </p:cNvGraphicFramePr>
          <p:nvPr>
            <p:extLst>
              <p:ext uri="{D42A27DB-BD31-4B8C-83A1-F6EECF244321}">
                <p14:modId xmlns:p14="http://schemas.microsoft.com/office/powerpoint/2010/main" val="338580747"/>
              </p:ext>
            </p:extLst>
          </p:nvPr>
        </p:nvGraphicFramePr>
        <p:xfrm>
          <a:off x="3803071" y="1476953"/>
          <a:ext cx="1309254" cy="1112520"/>
        </p:xfrm>
        <a:graphic>
          <a:graphicData uri="http://schemas.openxmlformats.org/drawingml/2006/table">
            <a:tbl>
              <a:tblPr firstRow="1" bandRow="1">
                <a:tableStyleId>{5C22544A-7EE6-4342-B048-85BDC9FD1C3A}</a:tableStyleId>
              </a:tblPr>
              <a:tblGrid>
                <a:gridCol w="1309254"/>
              </a:tblGrid>
              <a:tr h="370840">
                <a:tc>
                  <a:txBody>
                    <a:bodyPr/>
                    <a:lstStyle/>
                    <a:p>
                      <a:r>
                        <a:rPr lang="en-US" dirty="0" smtClean="0"/>
                        <a:t>Recording</a:t>
                      </a:r>
                      <a:endParaRPr lang="en-US" dirty="0"/>
                    </a:p>
                  </a:txBody>
                  <a:tcPr/>
                </a:tc>
              </a:tr>
              <a:tr h="370840">
                <a:tc>
                  <a:txBody>
                    <a:bodyPr/>
                    <a:lstStyle/>
                    <a:p>
                      <a:r>
                        <a:rPr lang="en-US" dirty="0" smtClean="0"/>
                        <a:t>Ongoing</a:t>
                      </a:r>
                      <a:endParaRPr lang="en-US" dirty="0"/>
                    </a:p>
                  </a:txBody>
                  <a:tcPr/>
                </a:tc>
              </a:tr>
              <a:tr h="370840">
                <a:tc>
                  <a:txBody>
                    <a:bodyPr/>
                    <a:lstStyle/>
                    <a:p>
                      <a:r>
                        <a:rPr lang="en-US" dirty="0" smtClean="0"/>
                        <a:t>Stopped</a:t>
                      </a:r>
                      <a:endParaRPr lang="en-US" dirty="0"/>
                    </a:p>
                  </a:txBody>
                  <a:tcPr/>
                </a:tc>
              </a:tr>
            </a:tbl>
          </a:graphicData>
        </a:graphic>
      </p:graphicFrame>
      <p:sp>
        <p:nvSpPr>
          <p:cNvPr id="13" name="TextBox 12"/>
          <p:cNvSpPr txBox="1"/>
          <p:nvPr/>
        </p:nvSpPr>
        <p:spPr>
          <a:xfrm>
            <a:off x="965442" y="3635721"/>
            <a:ext cx="4874732" cy="846386"/>
          </a:xfrm>
          <a:prstGeom prst="rect">
            <a:avLst/>
          </a:prstGeom>
          <a:noFill/>
        </p:spPr>
        <p:txBody>
          <a:bodyPr wrap="none" lIns="0" tIns="0" rIns="0" bIns="0" rtlCol="0">
            <a:spAutoFit/>
          </a:bodyPr>
          <a:lstStyle/>
          <a:p>
            <a:pPr>
              <a:lnSpc>
                <a:spcPct val="100000"/>
              </a:lnSpc>
              <a:spcAft>
                <a:spcPts val="1800"/>
              </a:spcAft>
            </a:pPr>
            <a:r>
              <a:rPr lang="en-US" sz="2000" dirty="0" smtClean="0">
                <a:solidFill>
                  <a:srgbClr val="002E5D"/>
                </a:solidFill>
              </a:rPr>
              <a:t>State combinations: 2*3*2*3*2 = 72</a:t>
            </a:r>
            <a:endParaRPr lang="en-US" sz="2000" dirty="0">
              <a:solidFill>
                <a:srgbClr val="002E5D"/>
              </a:solidFill>
            </a:endParaRPr>
          </a:p>
          <a:p>
            <a:pPr>
              <a:lnSpc>
                <a:spcPct val="100000"/>
              </a:lnSpc>
              <a:spcAft>
                <a:spcPts val="1800"/>
              </a:spcAft>
            </a:pPr>
            <a:r>
              <a:rPr lang="en-US" sz="2000" dirty="0" smtClean="0">
                <a:solidFill>
                  <a:srgbClr val="002E5D"/>
                </a:solidFill>
              </a:rPr>
              <a:t>Transitions between states: 504</a:t>
            </a:r>
          </a:p>
        </p:txBody>
      </p:sp>
      <p:sp>
        <p:nvSpPr>
          <p:cNvPr id="14" name="TextBox 13"/>
          <p:cNvSpPr txBox="1"/>
          <p:nvPr/>
        </p:nvSpPr>
        <p:spPr>
          <a:xfrm>
            <a:off x="965442" y="4678893"/>
            <a:ext cx="7536874" cy="307777"/>
          </a:xfrm>
          <a:prstGeom prst="rect">
            <a:avLst/>
          </a:prstGeom>
          <a:noFill/>
        </p:spPr>
        <p:txBody>
          <a:bodyPr wrap="square" lIns="0" tIns="0" rIns="0" bIns="0" rtlCol="0">
            <a:spAutoFit/>
          </a:bodyPr>
          <a:lstStyle/>
          <a:p>
            <a:pPr>
              <a:lnSpc>
                <a:spcPct val="100000"/>
              </a:lnSpc>
              <a:spcAft>
                <a:spcPts val="1800"/>
              </a:spcAft>
            </a:pPr>
            <a:r>
              <a:rPr lang="en-US" sz="2000" dirty="0" smtClean="0">
                <a:solidFill>
                  <a:srgbClr val="002E5D"/>
                </a:solidFill>
              </a:rPr>
              <a:t>Model based testing</a:t>
            </a:r>
            <a:endParaRPr lang="en-US" sz="1600" dirty="0" smtClean="0">
              <a:solidFill>
                <a:srgbClr val="002E5D"/>
              </a:solidFill>
            </a:endParaRPr>
          </a:p>
        </p:txBody>
      </p:sp>
    </p:spTree>
    <p:extLst>
      <p:ext uri="{BB962C8B-B14F-4D97-AF65-F5344CB8AC3E}">
        <p14:creationId xmlns:p14="http://schemas.microsoft.com/office/powerpoint/2010/main" val="509227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300" dirty="0" smtClean="0"/>
              <a:t>Model Description:</a:t>
            </a:r>
            <a:r>
              <a:rPr lang="en-US" dirty="0" smtClean="0"/>
              <a:t> </a:t>
            </a:r>
            <a:r>
              <a:rPr lang="en-US" sz="2000" dirty="0" smtClean="0"/>
              <a:t>Actions</a:t>
            </a:r>
            <a:endParaRPr lang="en-US" sz="2000" dirty="0"/>
          </a:p>
        </p:txBody>
      </p:sp>
      <p:sp>
        <p:nvSpPr>
          <p:cNvPr id="4" name="Footer Placeholder 3"/>
          <p:cNvSpPr>
            <a:spLocks noGrp="1"/>
          </p:cNvSpPr>
          <p:nvPr>
            <p:ph type="ftr" sz="quarter" idx="11"/>
          </p:nvPr>
        </p:nvSpPr>
        <p:spPr/>
        <p:txBody>
          <a:bodyPr/>
          <a:lstStyle/>
          <a:p>
            <a:r>
              <a:rPr lang="en-US" dirty="0" smtClean="0"/>
              <a:t>Model Based Tests</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966404404"/>
              </p:ext>
            </p:extLst>
          </p:nvPr>
        </p:nvGraphicFramePr>
        <p:xfrm>
          <a:off x="761999" y="1476953"/>
          <a:ext cx="1537854" cy="1112520"/>
        </p:xfrm>
        <a:graphic>
          <a:graphicData uri="http://schemas.openxmlformats.org/drawingml/2006/table">
            <a:tbl>
              <a:tblPr firstRow="1" bandRow="1">
                <a:tableStyleId>{5C22544A-7EE6-4342-B048-85BDC9FD1C3A}</a:tableStyleId>
              </a:tblPr>
              <a:tblGrid>
                <a:gridCol w="1537854"/>
              </a:tblGrid>
              <a:tr h="370840">
                <a:tc>
                  <a:txBody>
                    <a:bodyPr/>
                    <a:lstStyle/>
                    <a:p>
                      <a:r>
                        <a:rPr lang="en-US" dirty="0" smtClean="0"/>
                        <a:t>Smart Client</a:t>
                      </a:r>
                      <a:endParaRPr lang="en-US" dirty="0"/>
                    </a:p>
                  </a:txBody>
                  <a:tcPr/>
                </a:tc>
              </a:tr>
              <a:tr h="370840">
                <a:tc>
                  <a:txBody>
                    <a:bodyPr/>
                    <a:lstStyle/>
                    <a:p>
                      <a:r>
                        <a:rPr lang="en-US" dirty="0" smtClean="0"/>
                        <a:t>Closed</a:t>
                      </a:r>
                      <a:endParaRPr lang="en-US" dirty="0"/>
                    </a:p>
                  </a:txBody>
                  <a:tcPr/>
                </a:tc>
              </a:tr>
              <a:tr h="370840">
                <a:tc>
                  <a:txBody>
                    <a:bodyPr/>
                    <a:lstStyle/>
                    <a:p>
                      <a:r>
                        <a:rPr lang="en-US" dirty="0" smtClean="0"/>
                        <a:t>Running</a:t>
                      </a:r>
                      <a:endParaRPr lang="en-US" dirty="0"/>
                    </a:p>
                  </a:txBody>
                  <a:tcPr/>
                </a:tc>
              </a:tr>
            </a:tbl>
          </a:graphicData>
        </a:graphic>
      </p:graphicFrame>
      <p:graphicFrame>
        <p:nvGraphicFramePr>
          <p:cNvPr id="8" name="Content Placeholder 6"/>
          <p:cNvGraphicFramePr>
            <a:graphicFrameLocks/>
          </p:cNvGraphicFramePr>
          <p:nvPr>
            <p:extLst>
              <p:ext uri="{D42A27DB-BD31-4B8C-83A1-F6EECF244321}">
                <p14:modId xmlns:p14="http://schemas.microsoft.com/office/powerpoint/2010/main" val="3434023876"/>
              </p:ext>
            </p:extLst>
          </p:nvPr>
        </p:nvGraphicFramePr>
        <p:xfrm>
          <a:off x="5223623" y="1347587"/>
          <a:ext cx="1717503" cy="1615440"/>
        </p:xfrm>
        <a:graphic>
          <a:graphicData uri="http://schemas.openxmlformats.org/drawingml/2006/table">
            <a:tbl>
              <a:tblPr firstRow="1" bandRow="1">
                <a:tableStyleId>{5C22544A-7EE6-4342-B048-85BDC9FD1C3A}</a:tableStyleId>
              </a:tblPr>
              <a:tblGrid>
                <a:gridCol w="1717503"/>
              </a:tblGrid>
              <a:tr h="370840">
                <a:tc>
                  <a:txBody>
                    <a:bodyPr/>
                    <a:lstStyle/>
                    <a:p>
                      <a:r>
                        <a:rPr lang="en-US" dirty="0" smtClean="0"/>
                        <a:t>Smart Client Display</a:t>
                      </a:r>
                      <a:endParaRPr lang="en-US" dirty="0"/>
                    </a:p>
                  </a:txBody>
                  <a:tcPr/>
                </a:tc>
              </a:tr>
              <a:tr h="370840">
                <a:tc>
                  <a:txBody>
                    <a:bodyPr/>
                    <a:lstStyle/>
                    <a:p>
                      <a:r>
                        <a:rPr lang="en-US" dirty="0" smtClean="0"/>
                        <a:t>Live</a:t>
                      </a:r>
                      <a:endParaRPr lang="en-US" dirty="0"/>
                    </a:p>
                  </a:txBody>
                  <a:tcPr/>
                </a:tc>
              </a:tr>
              <a:tr h="370840">
                <a:tc>
                  <a:txBody>
                    <a:bodyPr/>
                    <a:lstStyle/>
                    <a:p>
                      <a:r>
                        <a:rPr lang="en-US" dirty="0" smtClean="0"/>
                        <a:t>Playback_playing</a:t>
                      </a:r>
                      <a:endParaRPr lang="en-US" dirty="0"/>
                    </a:p>
                  </a:txBody>
                  <a:tcPr/>
                </a:tc>
              </a:tr>
              <a:tr h="370840">
                <a:tc>
                  <a:txBody>
                    <a:bodyPr/>
                    <a:lstStyle/>
                    <a:p>
                      <a:r>
                        <a:rPr lang="en-US" dirty="0" smtClean="0"/>
                        <a:t>Playback_none</a:t>
                      </a:r>
                      <a:endParaRPr lang="en-US" dirty="0"/>
                    </a:p>
                  </a:txBody>
                  <a:tcPr/>
                </a:tc>
              </a:tr>
            </a:tbl>
          </a:graphicData>
        </a:graphic>
      </p:graphicFrame>
      <p:graphicFrame>
        <p:nvGraphicFramePr>
          <p:cNvPr id="10" name="Content Placeholder 6"/>
          <p:cNvGraphicFramePr>
            <a:graphicFrameLocks/>
          </p:cNvGraphicFramePr>
          <p:nvPr>
            <p:extLst>
              <p:ext uri="{D42A27DB-BD31-4B8C-83A1-F6EECF244321}">
                <p14:modId xmlns:p14="http://schemas.microsoft.com/office/powerpoint/2010/main" val="55411205"/>
              </p:ext>
            </p:extLst>
          </p:nvPr>
        </p:nvGraphicFramePr>
        <p:xfrm>
          <a:off x="2399142" y="1141847"/>
          <a:ext cx="1293093" cy="1821180"/>
        </p:xfrm>
        <a:graphic>
          <a:graphicData uri="http://schemas.openxmlformats.org/drawingml/2006/table">
            <a:tbl>
              <a:tblPr firstRow="1" bandRow="1">
                <a:tableStyleId>{5C22544A-7EE6-4342-B048-85BDC9FD1C3A}</a:tableStyleId>
              </a:tblPr>
              <a:tblGrid>
                <a:gridCol w="1293093"/>
              </a:tblGrid>
              <a:tr h="370840">
                <a:tc>
                  <a:txBody>
                    <a:bodyPr/>
                    <a:lstStyle/>
                    <a:p>
                      <a:r>
                        <a:rPr lang="en-US" dirty="0" smtClean="0"/>
                        <a:t>Hardware</a:t>
                      </a:r>
                    </a:p>
                    <a:p>
                      <a:r>
                        <a:rPr lang="en-US" dirty="0" smtClean="0"/>
                        <a:t>Recording Server</a:t>
                      </a:r>
                      <a:endParaRPr lang="en-US" dirty="0"/>
                    </a:p>
                  </a:txBody>
                  <a:tcPr/>
                </a:tc>
              </a:tr>
              <a:tr h="370840">
                <a:tc>
                  <a:txBody>
                    <a:bodyPr/>
                    <a:lstStyle/>
                    <a:p>
                      <a:r>
                        <a:rPr lang="en-US" dirty="0" smtClean="0"/>
                        <a:t>RS1</a:t>
                      </a:r>
                      <a:endParaRPr lang="en-US" dirty="0"/>
                    </a:p>
                  </a:txBody>
                  <a:tcPr/>
                </a:tc>
              </a:tr>
              <a:tr h="370840">
                <a:tc>
                  <a:txBody>
                    <a:bodyPr/>
                    <a:lstStyle/>
                    <a:p>
                      <a:r>
                        <a:rPr lang="en-US" dirty="0" smtClean="0"/>
                        <a:t>RS2</a:t>
                      </a:r>
                      <a:endParaRPr lang="en-US" dirty="0"/>
                    </a:p>
                  </a:txBody>
                  <a:tcPr/>
                </a:tc>
              </a:tr>
              <a:tr h="370840">
                <a:tc>
                  <a:txBody>
                    <a:bodyPr/>
                    <a:lstStyle/>
                    <a:p>
                      <a:r>
                        <a:rPr lang="en-US" dirty="0" smtClean="0"/>
                        <a:t>RS3</a:t>
                      </a:r>
                      <a:endParaRPr lang="en-US" dirty="0"/>
                    </a:p>
                  </a:txBody>
                  <a:tcPr/>
                </a:tc>
              </a:tr>
            </a:tbl>
          </a:graphicData>
        </a:graphic>
      </p:graphicFrame>
      <p:graphicFrame>
        <p:nvGraphicFramePr>
          <p:cNvPr id="11" name="Content Placeholder 6"/>
          <p:cNvGraphicFramePr>
            <a:graphicFrameLocks/>
          </p:cNvGraphicFramePr>
          <p:nvPr>
            <p:extLst>
              <p:ext uri="{D42A27DB-BD31-4B8C-83A1-F6EECF244321}">
                <p14:modId xmlns:p14="http://schemas.microsoft.com/office/powerpoint/2010/main" val="2992225090"/>
              </p:ext>
            </p:extLst>
          </p:nvPr>
        </p:nvGraphicFramePr>
        <p:xfrm>
          <a:off x="7038104" y="1346776"/>
          <a:ext cx="1274623" cy="1244600"/>
        </p:xfrm>
        <a:graphic>
          <a:graphicData uri="http://schemas.openxmlformats.org/drawingml/2006/table">
            <a:tbl>
              <a:tblPr firstRow="1" bandRow="1">
                <a:tableStyleId>{5C22544A-7EE6-4342-B048-85BDC9FD1C3A}</a:tableStyleId>
              </a:tblPr>
              <a:tblGrid>
                <a:gridCol w="1274623"/>
              </a:tblGrid>
              <a:tr h="370840">
                <a:tc>
                  <a:txBody>
                    <a:bodyPr/>
                    <a:lstStyle/>
                    <a:p>
                      <a:r>
                        <a:rPr lang="en-US" dirty="0" smtClean="0"/>
                        <a:t>Evidence</a:t>
                      </a:r>
                      <a:r>
                        <a:rPr lang="en-US" baseline="0" dirty="0" smtClean="0"/>
                        <a:t> Lock</a:t>
                      </a:r>
                      <a:endParaRPr lang="en-US" dirty="0"/>
                    </a:p>
                  </a:txBody>
                  <a:tcPr/>
                </a:tc>
              </a:tr>
              <a:tr h="370840">
                <a:tc>
                  <a:txBody>
                    <a:bodyPr/>
                    <a:lstStyle/>
                    <a:p>
                      <a:r>
                        <a:rPr lang="en-US" dirty="0" smtClean="0"/>
                        <a:t>Lock_exists</a:t>
                      </a:r>
                      <a:endParaRPr lang="en-US" dirty="0"/>
                    </a:p>
                  </a:txBody>
                  <a:tcPr/>
                </a:tc>
              </a:tr>
              <a:tr h="370840">
                <a:tc>
                  <a:txBody>
                    <a:bodyPr/>
                    <a:lstStyle/>
                    <a:p>
                      <a:r>
                        <a:rPr lang="en-US" dirty="0" smtClean="0"/>
                        <a:t>Lock_none</a:t>
                      </a:r>
                      <a:endParaRPr lang="en-US" dirty="0"/>
                    </a:p>
                  </a:txBody>
                  <a:tcPr/>
                </a:tc>
              </a:tr>
            </a:tbl>
          </a:graphicData>
        </a:graphic>
      </p:graphicFrame>
      <p:graphicFrame>
        <p:nvGraphicFramePr>
          <p:cNvPr id="12" name="Content Placeholder 6"/>
          <p:cNvGraphicFramePr>
            <a:graphicFrameLocks/>
          </p:cNvGraphicFramePr>
          <p:nvPr>
            <p:extLst>
              <p:ext uri="{D42A27DB-BD31-4B8C-83A1-F6EECF244321}">
                <p14:modId xmlns:p14="http://schemas.microsoft.com/office/powerpoint/2010/main" val="338580747"/>
              </p:ext>
            </p:extLst>
          </p:nvPr>
        </p:nvGraphicFramePr>
        <p:xfrm>
          <a:off x="3803071" y="1476953"/>
          <a:ext cx="1309254" cy="1112520"/>
        </p:xfrm>
        <a:graphic>
          <a:graphicData uri="http://schemas.openxmlformats.org/drawingml/2006/table">
            <a:tbl>
              <a:tblPr firstRow="1" bandRow="1">
                <a:tableStyleId>{5C22544A-7EE6-4342-B048-85BDC9FD1C3A}</a:tableStyleId>
              </a:tblPr>
              <a:tblGrid>
                <a:gridCol w="1309254"/>
              </a:tblGrid>
              <a:tr h="370840">
                <a:tc>
                  <a:txBody>
                    <a:bodyPr/>
                    <a:lstStyle/>
                    <a:p>
                      <a:r>
                        <a:rPr lang="en-US" dirty="0" smtClean="0"/>
                        <a:t>Recording</a:t>
                      </a:r>
                      <a:endParaRPr lang="en-US" dirty="0"/>
                    </a:p>
                  </a:txBody>
                  <a:tcPr/>
                </a:tc>
              </a:tr>
              <a:tr h="370840">
                <a:tc>
                  <a:txBody>
                    <a:bodyPr/>
                    <a:lstStyle/>
                    <a:p>
                      <a:r>
                        <a:rPr lang="en-US" dirty="0" smtClean="0"/>
                        <a:t>Ongoing</a:t>
                      </a:r>
                      <a:endParaRPr lang="en-US" dirty="0"/>
                    </a:p>
                  </a:txBody>
                  <a:tcPr/>
                </a:tc>
              </a:tr>
              <a:tr h="370840">
                <a:tc>
                  <a:txBody>
                    <a:bodyPr/>
                    <a:lstStyle/>
                    <a:p>
                      <a:r>
                        <a:rPr lang="en-US" dirty="0" smtClean="0"/>
                        <a:t>Stopped</a:t>
                      </a:r>
                      <a:endParaRPr lang="en-US" dirty="0"/>
                    </a:p>
                  </a:txBody>
                  <a:tcPr/>
                </a:tc>
              </a:tr>
            </a:tbl>
          </a:graphicData>
        </a:graphic>
      </p:graphicFrame>
      <p:graphicFrame>
        <p:nvGraphicFramePr>
          <p:cNvPr id="13" name="Content Placeholder 6"/>
          <p:cNvGraphicFramePr>
            <a:graphicFrameLocks/>
          </p:cNvGraphicFramePr>
          <p:nvPr>
            <p:extLst>
              <p:ext uri="{D42A27DB-BD31-4B8C-83A1-F6EECF244321}">
                <p14:modId xmlns:p14="http://schemas.microsoft.com/office/powerpoint/2010/main" val="1907561017"/>
              </p:ext>
            </p:extLst>
          </p:nvPr>
        </p:nvGraphicFramePr>
        <p:xfrm>
          <a:off x="762005" y="3665971"/>
          <a:ext cx="1537854" cy="1112520"/>
        </p:xfrm>
        <a:graphic>
          <a:graphicData uri="http://schemas.openxmlformats.org/drawingml/2006/table">
            <a:tbl>
              <a:tblPr firstRow="1" bandRow="1">
                <a:tableStyleId>{5C22544A-7EE6-4342-B048-85BDC9FD1C3A}</a:tableStyleId>
              </a:tblPr>
              <a:tblGrid>
                <a:gridCol w="1537854"/>
              </a:tblGrid>
              <a:tr h="370840">
                <a:tc>
                  <a:txBody>
                    <a:bodyPr/>
                    <a:lstStyle/>
                    <a:p>
                      <a:r>
                        <a:rPr lang="en-US" dirty="0" smtClean="0"/>
                        <a:t>Actions</a:t>
                      </a:r>
                      <a:endParaRPr lang="en-US" dirty="0"/>
                    </a:p>
                  </a:txBody>
                  <a:tcPr/>
                </a:tc>
              </a:tr>
              <a:tr h="370840">
                <a:tc>
                  <a:txBody>
                    <a:bodyPr/>
                    <a:lstStyle/>
                    <a:p>
                      <a:r>
                        <a:rPr lang="en-US" dirty="0" smtClean="0"/>
                        <a:t>Start_SC</a:t>
                      </a:r>
                      <a:endParaRPr lang="en-US" dirty="0"/>
                    </a:p>
                  </a:txBody>
                  <a:tcPr/>
                </a:tc>
              </a:tr>
              <a:tr h="370840">
                <a:tc>
                  <a:txBody>
                    <a:bodyPr/>
                    <a:lstStyle/>
                    <a:p>
                      <a:r>
                        <a:rPr lang="en-US" dirty="0" smtClean="0"/>
                        <a:t>Stop_SC</a:t>
                      </a:r>
                      <a:endParaRPr lang="en-US" dirty="0"/>
                    </a:p>
                  </a:txBody>
                  <a:tcPr/>
                </a:tc>
              </a:tr>
            </a:tbl>
          </a:graphicData>
        </a:graphic>
      </p:graphicFrame>
      <p:graphicFrame>
        <p:nvGraphicFramePr>
          <p:cNvPr id="15" name="Content Placeholder 6"/>
          <p:cNvGraphicFramePr>
            <a:graphicFrameLocks/>
          </p:cNvGraphicFramePr>
          <p:nvPr>
            <p:extLst>
              <p:ext uri="{D42A27DB-BD31-4B8C-83A1-F6EECF244321}">
                <p14:modId xmlns:p14="http://schemas.microsoft.com/office/powerpoint/2010/main" val="3207832572"/>
              </p:ext>
            </p:extLst>
          </p:nvPr>
        </p:nvGraphicFramePr>
        <p:xfrm>
          <a:off x="5223630" y="3668224"/>
          <a:ext cx="1667164" cy="2085340"/>
        </p:xfrm>
        <a:graphic>
          <a:graphicData uri="http://schemas.openxmlformats.org/drawingml/2006/table">
            <a:tbl>
              <a:tblPr firstRow="1" bandRow="1">
                <a:tableStyleId>{5C22544A-7EE6-4342-B048-85BDC9FD1C3A}</a:tableStyleId>
              </a:tblPr>
              <a:tblGrid>
                <a:gridCol w="1667164"/>
              </a:tblGrid>
              <a:tr h="370840">
                <a:tc>
                  <a:txBody>
                    <a:bodyPr/>
                    <a:lstStyle/>
                    <a:p>
                      <a:r>
                        <a:rPr lang="en-US" dirty="0" smtClean="0"/>
                        <a:t>Actions</a:t>
                      </a:r>
                      <a:endParaRPr lang="en-US" dirty="0"/>
                    </a:p>
                  </a:txBody>
                  <a:tcPr/>
                </a:tc>
              </a:tr>
              <a:tr h="370840">
                <a:tc>
                  <a:txBody>
                    <a:bodyPr/>
                    <a:lstStyle/>
                    <a:p>
                      <a:r>
                        <a:rPr lang="en-US" dirty="0" smtClean="0"/>
                        <a:t>Goto_Live | SC_running</a:t>
                      </a:r>
                      <a:endParaRPr lang="en-US" dirty="0"/>
                    </a:p>
                  </a:txBody>
                  <a:tcPr/>
                </a:tc>
              </a:tr>
              <a:tr h="370840">
                <a:tc>
                  <a:txBody>
                    <a:bodyPr/>
                    <a:lstStyle/>
                    <a:p>
                      <a:r>
                        <a:rPr lang="en-US" dirty="0" smtClean="0"/>
                        <a:t>Goto_Playback | SC_running</a:t>
                      </a:r>
                      <a:endParaRPr lang="en-US" dirty="0"/>
                    </a:p>
                  </a:txBody>
                  <a:tcPr/>
                </a:tc>
              </a:tr>
              <a:tr h="370840">
                <a:tc>
                  <a:txBody>
                    <a:bodyPr/>
                    <a:lstStyle/>
                    <a:p>
                      <a:r>
                        <a:rPr lang="en-US" dirty="0" smtClean="0"/>
                        <a:t>Goto_Playback_Play | SC_running</a:t>
                      </a:r>
                      <a:endParaRPr lang="en-US" dirty="0"/>
                    </a:p>
                  </a:txBody>
                  <a:tcPr/>
                </a:tc>
              </a:tr>
            </a:tbl>
          </a:graphicData>
        </a:graphic>
      </p:graphicFrame>
      <p:graphicFrame>
        <p:nvGraphicFramePr>
          <p:cNvPr id="16" name="Content Placeholder 6"/>
          <p:cNvGraphicFramePr>
            <a:graphicFrameLocks/>
          </p:cNvGraphicFramePr>
          <p:nvPr>
            <p:extLst>
              <p:ext uri="{D42A27DB-BD31-4B8C-83A1-F6EECF244321}">
                <p14:modId xmlns:p14="http://schemas.microsoft.com/office/powerpoint/2010/main" val="3800638875"/>
              </p:ext>
            </p:extLst>
          </p:nvPr>
        </p:nvGraphicFramePr>
        <p:xfrm>
          <a:off x="2399148" y="3670304"/>
          <a:ext cx="1293093" cy="1483360"/>
        </p:xfrm>
        <a:graphic>
          <a:graphicData uri="http://schemas.openxmlformats.org/drawingml/2006/table">
            <a:tbl>
              <a:tblPr firstRow="1" bandRow="1">
                <a:tableStyleId>{5C22544A-7EE6-4342-B048-85BDC9FD1C3A}</a:tableStyleId>
              </a:tblPr>
              <a:tblGrid>
                <a:gridCol w="1293093"/>
              </a:tblGrid>
              <a:tr h="370840">
                <a:tc>
                  <a:txBody>
                    <a:bodyPr/>
                    <a:lstStyle/>
                    <a:p>
                      <a:r>
                        <a:rPr lang="en-US" dirty="0" smtClean="0"/>
                        <a:t>Actions</a:t>
                      </a:r>
                      <a:endParaRPr lang="en-US" dirty="0"/>
                    </a:p>
                  </a:txBody>
                  <a:tcPr/>
                </a:tc>
              </a:tr>
              <a:tr h="370840">
                <a:tc>
                  <a:txBody>
                    <a:bodyPr/>
                    <a:lstStyle/>
                    <a:p>
                      <a:r>
                        <a:rPr lang="en-US" dirty="0" smtClean="0"/>
                        <a:t>MoveTo_RS1</a:t>
                      </a:r>
                      <a:endParaRPr lang="en-US" dirty="0"/>
                    </a:p>
                  </a:txBody>
                  <a:tcPr/>
                </a:tc>
              </a:tr>
              <a:tr h="370840">
                <a:tc>
                  <a:txBody>
                    <a:bodyPr/>
                    <a:lstStyle/>
                    <a:p>
                      <a:r>
                        <a:rPr lang="en-US" dirty="0" smtClean="0"/>
                        <a:t>MoveTo_RS2</a:t>
                      </a:r>
                      <a:endParaRPr lang="en-US" dirty="0"/>
                    </a:p>
                  </a:txBody>
                  <a:tcPr/>
                </a:tc>
              </a:tr>
              <a:tr h="370840">
                <a:tc>
                  <a:txBody>
                    <a:bodyPr/>
                    <a:lstStyle/>
                    <a:p>
                      <a:r>
                        <a:rPr lang="en-US" dirty="0" smtClean="0"/>
                        <a:t>MoveTo_RS3</a:t>
                      </a:r>
                      <a:endParaRPr lang="en-US" dirty="0"/>
                    </a:p>
                  </a:txBody>
                  <a:tcPr/>
                </a:tc>
              </a:tr>
            </a:tbl>
          </a:graphicData>
        </a:graphic>
      </p:graphicFrame>
      <p:graphicFrame>
        <p:nvGraphicFramePr>
          <p:cNvPr id="17" name="Content Placeholder 6"/>
          <p:cNvGraphicFramePr>
            <a:graphicFrameLocks/>
          </p:cNvGraphicFramePr>
          <p:nvPr>
            <p:extLst>
              <p:ext uri="{D42A27DB-BD31-4B8C-83A1-F6EECF244321}">
                <p14:modId xmlns:p14="http://schemas.microsoft.com/office/powerpoint/2010/main" val="346805709"/>
              </p:ext>
            </p:extLst>
          </p:nvPr>
        </p:nvGraphicFramePr>
        <p:xfrm>
          <a:off x="6996548" y="3673189"/>
          <a:ext cx="1868846" cy="2199640"/>
        </p:xfrm>
        <a:graphic>
          <a:graphicData uri="http://schemas.openxmlformats.org/drawingml/2006/table">
            <a:tbl>
              <a:tblPr firstRow="1" bandRow="1">
                <a:tableStyleId>{5C22544A-7EE6-4342-B048-85BDC9FD1C3A}</a:tableStyleId>
              </a:tblPr>
              <a:tblGrid>
                <a:gridCol w="1868846"/>
              </a:tblGrid>
              <a:tr h="370840">
                <a:tc>
                  <a:txBody>
                    <a:bodyPr/>
                    <a:lstStyle/>
                    <a:p>
                      <a:r>
                        <a:rPr lang="en-US" dirty="0" smtClean="0"/>
                        <a:t>Actions</a:t>
                      </a:r>
                      <a:endParaRPr lang="en-US" dirty="0"/>
                    </a:p>
                  </a:txBody>
                  <a:tcPr/>
                </a:tc>
              </a:tr>
              <a:tr h="370840">
                <a:tc>
                  <a:txBody>
                    <a:bodyPr/>
                    <a:lstStyle/>
                    <a:p>
                      <a:r>
                        <a:rPr lang="en-US" dirty="0" smtClean="0"/>
                        <a:t>Add_Lock | SC_running &amp;&amp; (Playback_playing ||Playback_none)</a:t>
                      </a:r>
                      <a:endParaRPr lang="en-US" dirty="0"/>
                    </a:p>
                  </a:txBody>
                  <a:tcPr/>
                </a:tc>
              </a:tr>
              <a:tr h="370840">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dirty="0" smtClean="0"/>
                        <a:t>Delete_Lock | SC_running &amp;&amp; (Playback_playing ||Playback_none)</a:t>
                      </a:r>
                    </a:p>
                  </a:txBody>
                  <a:tcPr/>
                </a:tc>
              </a:tr>
            </a:tbl>
          </a:graphicData>
        </a:graphic>
      </p:graphicFrame>
      <p:graphicFrame>
        <p:nvGraphicFramePr>
          <p:cNvPr id="18" name="Content Placeholder 6"/>
          <p:cNvGraphicFramePr>
            <a:graphicFrameLocks/>
          </p:cNvGraphicFramePr>
          <p:nvPr>
            <p:extLst>
              <p:ext uri="{D42A27DB-BD31-4B8C-83A1-F6EECF244321}">
                <p14:modId xmlns:p14="http://schemas.microsoft.com/office/powerpoint/2010/main" val="3422190847"/>
              </p:ext>
            </p:extLst>
          </p:nvPr>
        </p:nvGraphicFramePr>
        <p:xfrm>
          <a:off x="3803077" y="3665971"/>
          <a:ext cx="1309254" cy="1112520"/>
        </p:xfrm>
        <a:graphic>
          <a:graphicData uri="http://schemas.openxmlformats.org/drawingml/2006/table">
            <a:tbl>
              <a:tblPr firstRow="1" bandRow="1">
                <a:tableStyleId>{5C22544A-7EE6-4342-B048-85BDC9FD1C3A}</a:tableStyleId>
              </a:tblPr>
              <a:tblGrid>
                <a:gridCol w="1309254"/>
              </a:tblGrid>
              <a:tr h="370840">
                <a:tc>
                  <a:txBody>
                    <a:bodyPr/>
                    <a:lstStyle/>
                    <a:p>
                      <a:r>
                        <a:rPr lang="en-US" dirty="0" smtClean="0"/>
                        <a:t>Actions</a:t>
                      </a:r>
                      <a:endParaRPr lang="en-US" dirty="0"/>
                    </a:p>
                  </a:txBody>
                  <a:tcPr/>
                </a:tc>
              </a:tr>
              <a:tr h="370840">
                <a:tc>
                  <a:txBody>
                    <a:bodyPr/>
                    <a:lstStyle/>
                    <a:p>
                      <a:r>
                        <a:rPr lang="en-US" dirty="0" smtClean="0"/>
                        <a:t>Start_rec</a:t>
                      </a:r>
                      <a:endParaRPr lang="en-US" dirty="0"/>
                    </a:p>
                  </a:txBody>
                  <a:tcPr/>
                </a:tc>
              </a:tr>
              <a:tr h="370840">
                <a:tc>
                  <a:txBody>
                    <a:bodyPr/>
                    <a:lstStyle/>
                    <a:p>
                      <a:r>
                        <a:rPr lang="en-US" dirty="0" smtClean="0"/>
                        <a:t>Stop_rec</a:t>
                      </a:r>
                      <a:endParaRPr lang="en-US" dirty="0"/>
                    </a:p>
                  </a:txBody>
                  <a:tcPr/>
                </a:tc>
              </a:tr>
            </a:tbl>
          </a:graphicData>
        </a:graphic>
      </p:graphicFrame>
      <p:sp>
        <p:nvSpPr>
          <p:cNvPr id="19" name="TextBox 18"/>
          <p:cNvSpPr txBox="1"/>
          <p:nvPr/>
        </p:nvSpPr>
        <p:spPr>
          <a:xfrm>
            <a:off x="1178158" y="5978236"/>
            <a:ext cx="4422686" cy="307777"/>
          </a:xfrm>
          <a:prstGeom prst="rect">
            <a:avLst/>
          </a:prstGeom>
          <a:noFill/>
        </p:spPr>
        <p:txBody>
          <a:bodyPr wrap="none" lIns="0" tIns="0" rIns="0" bIns="0" rtlCol="0">
            <a:spAutoFit/>
          </a:bodyPr>
          <a:lstStyle/>
          <a:p>
            <a:pPr>
              <a:lnSpc>
                <a:spcPct val="100000"/>
              </a:lnSpc>
              <a:spcAft>
                <a:spcPts val="1800"/>
              </a:spcAft>
            </a:pPr>
            <a:r>
              <a:rPr lang="en-US" sz="2000" dirty="0" smtClean="0">
                <a:solidFill>
                  <a:srgbClr val="002E5D"/>
                </a:solidFill>
              </a:rPr>
              <a:t>12 Actions in total – looks feasible</a:t>
            </a:r>
          </a:p>
        </p:txBody>
      </p:sp>
    </p:spTree>
    <p:extLst>
      <p:ext uri="{BB962C8B-B14F-4D97-AF65-F5344CB8AC3E}">
        <p14:creationId xmlns:p14="http://schemas.microsoft.com/office/powerpoint/2010/main" val="3983785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 Based Test – Basic Flow</a:t>
            </a:r>
            <a:endParaRPr lang="en-US" dirty="0"/>
          </a:p>
        </p:txBody>
      </p:sp>
      <p:sp>
        <p:nvSpPr>
          <p:cNvPr id="4" name="Footer Placeholder 3"/>
          <p:cNvSpPr>
            <a:spLocks noGrp="1"/>
          </p:cNvSpPr>
          <p:nvPr>
            <p:ph type="ftr" sz="quarter" idx="11"/>
          </p:nvPr>
        </p:nvSpPr>
        <p:spPr/>
        <p:txBody>
          <a:bodyPr/>
          <a:lstStyle/>
          <a:p>
            <a:r>
              <a:rPr lang="en-US" dirty="0" smtClean="0"/>
              <a:t>Model Based Tests</a:t>
            </a:r>
            <a:endParaRPr lang="en-US" dirty="0"/>
          </a:p>
        </p:txBody>
      </p:sp>
      <p:sp>
        <p:nvSpPr>
          <p:cNvPr id="5" name="Rectangle 4"/>
          <p:cNvSpPr/>
          <p:nvPr/>
        </p:nvSpPr>
        <p:spPr>
          <a:xfrm>
            <a:off x="284843" y="1228145"/>
            <a:ext cx="1862364" cy="711890"/>
          </a:xfrm>
          <a:prstGeom prst="rect">
            <a:avLst/>
          </a:prstGeom>
          <a:solidFill>
            <a:srgbClr val="002E5D"/>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r>
              <a:rPr lang="en-US" sz="2000" dirty="0"/>
              <a:t>Model d</a:t>
            </a:r>
            <a:r>
              <a:rPr lang="en-US" sz="2000" dirty="0" smtClean="0"/>
              <a:t>escription</a:t>
            </a:r>
          </a:p>
        </p:txBody>
      </p:sp>
      <p:sp>
        <p:nvSpPr>
          <p:cNvPr id="6" name="Rectangle 5"/>
          <p:cNvSpPr/>
          <p:nvPr/>
        </p:nvSpPr>
        <p:spPr>
          <a:xfrm>
            <a:off x="3245033" y="1067924"/>
            <a:ext cx="2250803" cy="1013969"/>
          </a:xfrm>
          <a:prstGeom prst="rect">
            <a:avLst/>
          </a:prstGeom>
          <a:solidFill>
            <a:srgbClr val="002E5D"/>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r>
              <a:rPr lang="en-US" sz="2000" dirty="0" smtClean="0"/>
              <a:t>Model implementationC# dll</a:t>
            </a:r>
          </a:p>
        </p:txBody>
      </p:sp>
      <p:sp>
        <p:nvSpPr>
          <p:cNvPr id="8" name="Oval 7"/>
          <p:cNvSpPr/>
          <p:nvPr/>
        </p:nvSpPr>
        <p:spPr>
          <a:xfrm>
            <a:off x="2228850" y="3215930"/>
            <a:ext cx="2066471" cy="914400"/>
          </a:xfrm>
          <a:prstGeom prst="ellipse">
            <a:avLst/>
          </a:prstGeom>
          <a:solidFill>
            <a:srgbClr val="002E5D"/>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r>
              <a:rPr lang="en-US" sz="2000" dirty="0" smtClean="0"/>
              <a:t>MBT tool (NModel)</a:t>
            </a:r>
          </a:p>
        </p:txBody>
      </p:sp>
      <p:sp>
        <p:nvSpPr>
          <p:cNvPr id="9" name="Rectangle 8"/>
          <p:cNvSpPr/>
          <p:nvPr/>
        </p:nvSpPr>
        <p:spPr>
          <a:xfrm>
            <a:off x="1445080" y="5029708"/>
            <a:ext cx="1534886" cy="881742"/>
          </a:xfrm>
          <a:prstGeom prst="rect">
            <a:avLst/>
          </a:prstGeom>
          <a:solidFill>
            <a:srgbClr val="002E5D"/>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r>
              <a:rPr lang="en-US" sz="2000" dirty="0" smtClean="0"/>
              <a:t>Generated test </a:t>
            </a:r>
            <a:r>
              <a:rPr lang="en-US" sz="2000" dirty="0"/>
              <a:t>c</a:t>
            </a:r>
            <a:r>
              <a:rPr lang="en-US" sz="2000" dirty="0" smtClean="0"/>
              <a:t>ases</a:t>
            </a:r>
          </a:p>
        </p:txBody>
      </p:sp>
      <p:sp>
        <p:nvSpPr>
          <p:cNvPr id="10" name="Rectangle 9"/>
          <p:cNvSpPr/>
          <p:nvPr/>
        </p:nvSpPr>
        <p:spPr>
          <a:xfrm>
            <a:off x="6593662" y="1067924"/>
            <a:ext cx="1791059" cy="1013969"/>
          </a:xfrm>
          <a:prstGeom prst="rect">
            <a:avLst/>
          </a:prstGeom>
          <a:solidFill>
            <a:srgbClr val="002E5D"/>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r>
              <a:rPr lang="en-US" sz="2000" dirty="0" smtClean="0"/>
              <a:t>Test Automation Interface</a:t>
            </a:r>
          </a:p>
        </p:txBody>
      </p:sp>
      <p:sp>
        <p:nvSpPr>
          <p:cNvPr id="15" name="Right Arrow 14"/>
          <p:cNvSpPr/>
          <p:nvPr/>
        </p:nvSpPr>
        <p:spPr>
          <a:xfrm>
            <a:off x="2432957" y="1442792"/>
            <a:ext cx="595993" cy="271708"/>
          </a:xfrm>
          <a:prstGeom prst="rightArrow">
            <a:avLst/>
          </a:prstGeom>
          <a:solidFill>
            <a:srgbClr val="002E5D"/>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endParaRPr lang="en-US" sz="2000" dirty="0" smtClean="0"/>
          </a:p>
        </p:txBody>
      </p:sp>
      <p:sp>
        <p:nvSpPr>
          <p:cNvPr id="16" name="Right Arrow 15"/>
          <p:cNvSpPr/>
          <p:nvPr/>
        </p:nvSpPr>
        <p:spPr>
          <a:xfrm>
            <a:off x="5777592" y="1448236"/>
            <a:ext cx="595993" cy="271708"/>
          </a:xfrm>
          <a:prstGeom prst="rightArrow">
            <a:avLst/>
          </a:prstGeom>
          <a:solidFill>
            <a:srgbClr val="002E5D"/>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endParaRPr lang="en-US" sz="2000" dirty="0" smtClean="0"/>
          </a:p>
        </p:txBody>
      </p:sp>
      <p:sp>
        <p:nvSpPr>
          <p:cNvPr id="23" name="Left-Right Arrow 22"/>
          <p:cNvSpPr/>
          <p:nvPr/>
        </p:nvSpPr>
        <p:spPr>
          <a:xfrm rot="18336498">
            <a:off x="3489511" y="2724193"/>
            <a:ext cx="824102" cy="135221"/>
          </a:xfrm>
          <a:prstGeom prst="leftRightArrow">
            <a:avLst/>
          </a:prstGeom>
          <a:solidFill>
            <a:srgbClr val="002E5D"/>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endParaRPr lang="en-US" sz="2000" dirty="0" smtClean="0"/>
          </a:p>
        </p:txBody>
      </p:sp>
      <p:sp>
        <p:nvSpPr>
          <p:cNvPr id="24" name="Left-Right Arrow 23"/>
          <p:cNvSpPr/>
          <p:nvPr/>
        </p:nvSpPr>
        <p:spPr>
          <a:xfrm rot="18336498">
            <a:off x="2164168" y="4468627"/>
            <a:ext cx="824102" cy="135221"/>
          </a:xfrm>
          <a:prstGeom prst="leftRightArrow">
            <a:avLst/>
          </a:prstGeom>
          <a:solidFill>
            <a:srgbClr val="002E5D"/>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endParaRPr lang="en-US" sz="2000" dirty="0" smtClean="0"/>
          </a:p>
        </p:txBody>
      </p:sp>
      <p:sp>
        <p:nvSpPr>
          <p:cNvPr id="25" name="Rectangle 24"/>
          <p:cNvSpPr/>
          <p:nvPr/>
        </p:nvSpPr>
        <p:spPr>
          <a:xfrm>
            <a:off x="6593662" y="4447180"/>
            <a:ext cx="1665755" cy="926856"/>
          </a:xfrm>
          <a:prstGeom prst="rect">
            <a:avLst/>
          </a:prstGeom>
          <a:solidFill>
            <a:srgbClr val="002E5D"/>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r>
              <a:rPr lang="en-US" sz="2000" dirty="0" smtClean="0"/>
              <a:t>Test Automation test case</a:t>
            </a:r>
          </a:p>
        </p:txBody>
      </p:sp>
      <p:sp>
        <p:nvSpPr>
          <p:cNvPr id="27" name="Left Arrow 26"/>
          <p:cNvSpPr/>
          <p:nvPr/>
        </p:nvSpPr>
        <p:spPr>
          <a:xfrm rot="1598833">
            <a:off x="4310184" y="4278110"/>
            <a:ext cx="2257759" cy="163914"/>
          </a:xfrm>
          <a:prstGeom prst="leftArrow">
            <a:avLst/>
          </a:prstGeom>
          <a:solidFill>
            <a:schemeClr val="accent3"/>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endParaRPr lang="en-US" sz="1200" dirty="0" smtClean="0"/>
          </a:p>
        </p:txBody>
      </p:sp>
      <p:sp>
        <p:nvSpPr>
          <p:cNvPr id="29" name="Left-Right Arrow 28"/>
          <p:cNvSpPr/>
          <p:nvPr/>
        </p:nvSpPr>
        <p:spPr>
          <a:xfrm rot="20033804">
            <a:off x="4120433" y="2647408"/>
            <a:ext cx="2438390" cy="178288"/>
          </a:xfrm>
          <a:prstGeom prst="leftRightArrow">
            <a:avLst/>
          </a:prstGeom>
          <a:solidFill>
            <a:schemeClr val="accent3"/>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endParaRPr lang="en-US" sz="2000" dirty="0" smtClean="0"/>
          </a:p>
        </p:txBody>
      </p:sp>
    </p:spTree>
    <p:extLst>
      <p:ext uri="{BB962C8B-B14F-4D97-AF65-F5344CB8AC3E}">
        <p14:creationId xmlns:p14="http://schemas.microsoft.com/office/powerpoint/2010/main" val="3979125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5" grpId="0" animBg="1"/>
      <p:bldP spid="16" grpId="0" animBg="1"/>
      <p:bldP spid="23" grpId="0" animBg="1"/>
      <p:bldP spid="24" grpId="0" animBg="1"/>
      <p:bldP spid="25" grpId="0" animBg="1"/>
      <p:bldP spid="27" grpId="0" animBg="1"/>
      <p:bldP spid="2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 Implementation</a:t>
            </a:r>
            <a:endParaRPr lang="en-US" dirty="0"/>
          </a:p>
        </p:txBody>
      </p:sp>
      <p:sp>
        <p:nvSpPr>
          <p:cNvPr id="3" name="Content Placeholder 2"/>
          <p:cNvSpPr>
            <a:spLocks noGrp="1"/>
          </p:cNvSpPr>
          <p:nvPr>
            <p:ph idx="1"/>
          </p:nvPr>
        </p:nvSpPr>
        <p:spPr>
          <a:xfrm>
            <a:off x="431800" y="2310063"/>
            <a:ext cx="8439150" cy="3998661"/>
          </a:xfrm>
        </p:spPr>
        <p:txBody>
          <a:bodyPr/>
          <a:lstStyle/>
          <a:p>
            <a:r>
              <a:rPr lang="en-US" dirty="0" smtClean="0"/>
              <a:t>Depends on the tool</a:t>
            </a:r>
          </a:p>
          <a:p>
            <a:r>
              <a:rPr lang="en-US" dirty="0" smtClean="0"/>
              <a:t>I chose NModel because it is simple to use, open source and I knew it from earlier</a:t>
            </a:r>
          </a:p>
          <a:p>
            <a:r>
              <a:rPr lang="en-US" dirty="0"/>
              <a:t>NModel can </a:t>
            </a:r>
            <a:r>
              <a:rPr lang="en-US" b="1" dirty="0"/>
              <a:t>g</a:t>
            </a:r>
            <a:r>
              <a:rPr lang="en-US" b="1" dirty="0" smtClean="0"/>
              <a:t>enerate </a:t>
            </a:r>
            <a:r>
              <a:rPr lang="en-US" dirty="0"/>
              <a:t>test cases that </a:t>
            </a:r>
            <a:r>
              <a:rPr lang="en-US" b="1" dirty="0"/>
              <a:t>visit each state</a:t>
            </a:r>
            <a:r>
              <a:rPr lang="en-US" dirty="0"/>
              <a:t> </a:t>
            </a:r>
            <a:r>
              <a:rPr lang="en-US" b="1" dirty="0"/>
              <a:t>combination</a:t>
            </a:r>
            <a:r>
              <a:rPr lang="en-US" dirty="0"/>
              <a:t> and </a:t>
            </a:r>
            <a:r>
              <a:rPr lang="en-US" b="1" dirty="0"/>
              <a:t>take each transition </a:t>
            </a:r>
            <a:r>
              <a:rPr lang="en-US" dirty="0"/>
              <a:t>at least once</a:t>
            </a:r>
          </a:p>
          <a:p>
            <a:pPr lvl="2"/>
            <a:r>
              <a:rPr lang="en-US" dirty="0"/>
              <a:t>Before doing so it eliminates all paths to dead states, then traverses the remaining paths using a postman tour that covers the entire graph of the FSM in the minimum number of steps</a:t>
            </a:r>
          </a:p>
          <a:p>
            <a:r>
              <a:rPr lang="en-US" dirty="0" smtClean="0"/>
              <a:t>The model is implemented as a C# project</a:t>
            </a:r>
            <a:endParaRPr lang="en-US" dirty="0"/>
          </a:p>
        </p:txBody>
      </p:sp>
      <p:sp>
        <p:nvSpPr>
          <p:cNvPr id="4" name="Footer Placeholder 3"/>
          <p:cNvSpPr>
            <a:spLocks noGrp="1"/>
          </p:cNvSpPr>
          <p:nvPr>
            <p:ph type="ftr" sz="quarter" idx="11"/>
          </p:nvPr>
        </p:nvSpPr>
        <p:spPr/>
        <p:txBody>
          <a:bodyPr/>
          <a:lstStyle/>
          <a:p>
            <a:r>
              <a:rPr lang="en-US" dirty="0" smtClean="0"/>
              <a:t>Model Based Tests</a:t>
            </a:r>
            <a:endParaRPr lang="en-US" dirty="0"/>
          </a:p>
        </p:txBody>
      </p:sp>
      <p:pic>
        <p:nvPicPr>
          <p:cNvPr id="5" name="Picture 4"/>
          <p:cNvPicPr>
            <a:picLocks noChangeAspect="1"/>
          </p:cNvPicPr>
          <p:nvPr/>
        </p:nvPicPr>
        <p:blipFill>
          <a:blip r:embed="rId3"/>
          <a:stretch>
            <a:fillRect/>
          </a:stretch>
        </p:blipFill>
        <p:spPr>
          <a:xfrm>
            <a:off x="6955023" y="1039728"/>
            <a:ext cx="1915927" cy="1158039"/>
          </a:xfrm>
          <a:prstGeom prst="rect">
            <a:avLst/>
          </a:prstGeom>
        </p:spPr>
      </p:pic>
    </p:spTree>
    <p:extLst>
      <p:ext uri="{BB962C8B-B14F-4D97-AF65-F5344CB8AC3E}">
        <p14:creationId xmlns:p14="http://schemas.microsoft.com/office/powerpoint/2010/main" val="2840640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Model Implementation: C#</a:t>
            </a:r>
            <a:endParaRPr lang="en-US" dirty="0"/>
          </a:p>
        </p:txBody>
      </p:sp>
      <p:sp>
        <p:nvSpPr>
          <p:cNvPr id="4" name="Footer Placeholder 3"/>
          <p:cNvSpPr>
            <a:spLocks noGrp="1"/>
          </p:cNvSpPr>
          <p:nvPr>
            <p:ph type="ftr" sz="quarter" idx="11"/>
          </p:nvPr>
        </p:nvSpPr>
        <p:spPr/>
        <p:txBody>
          <a:bodyPr/>
          <a:lstStyle/>
          <a:p>
            <a:r>
              <a:rPr lang="en-US" dirty="0" smtClean="0"/>
              <a:t>Model Based Tests</a:t>
            </a:r>
            <a:endParaRPr lang="en-US" dirty="0"/>
          </a:p>
        </p:txBody>
      </p:sp>
      <p:sp>
        <p:nvSpPr>
          <p:cNvPr id="7" name="Rectangle 2"/>
          <p:cNvSpPr>
            <a:spLocks noGrp="1" noChangeArrowheads="1"/>
          </p:cNvSpPr>
          <p:nvPr>
            <p:ph idx="1"/>
          </p:nvPr>
        </p:nvSpPr>
        <p:spPr bwMode="auto">
          <a:xfrm>
            <a:off x="431800" y="3514211"/>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8" name="Rectangle 3"/>
          <p:cNvSpPr>
            <a:spLocks noChangeArrowheads="1"/>
          </p:cNvSpPr>
          <p:nvPr/>
        </p:nvSpPr>
        <p:spPr bwMode="auto">
          <a:xfrm>
            <a:off x="431800" y="948387"/>
            <a:ext cx="8117840" cy="533222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8000"/>
                </a:solidFill>
                <a:effectLst/>
                <a:latin typeface="Consolas" panose="020B0609020204030204" pitchFamily="49" charset="0"/>
                <a:cs typeface="Consolas" panose="020B0609020204030204" pitchFamily="49" charset="0"/>
              </a:rPr>
              <a:t>// State machines with states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public</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enum</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RecordingServer</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 Server1, Server2, Server3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public</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enum</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Recording</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 Ongoing, Stopped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public</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enum</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SmartClientState</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 Closed, Running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public</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enum</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SmartClientDisplay</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 Live, PlayingNone, Playing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public</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enum</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EvidenceLock</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 Exist, None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8000"/>
                </a:solidFill>
                <a:effectLst/>
                <a:latin typeface="Consolas" panose="020B0609020204030204" pitchFamily="49" charset="0"/>
                <a:cs typeface="Consolas" panose="020B0609020204030204" pitchFamily="49" charset="0"/>
              </a:rPr>
              <a:t>// Combined state space: 3*2*2*3*2 = 72</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100" dirty="0">
              <a:solidFill>
                <a:srgbClr val="008000"/>
              </a:solidFill>
              <a:latin typeface="Consolas" panose="020B0609020204030204" pitchFamily="49" charset="0"/>
              <a:cs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public</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static</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class</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MoveHardwareStates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8000"/>
                </a:solidFill>
                <a:effectLst/>
                <a:latin typeface="Consolas" panose="020B0609020204030204" pitchFamily="49" charset="0"/>
                <a:cs typeface="Consolas" panose="020B0609020204030204" pitchFamily="49" charset="0"/>
              </a:rPr>
              <a:t>// State machines, initial states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public</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static</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RecordingServer</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serverWithHardware = </a:t>
            </a:r>
            <a:r>
              <a:rPr kumimoji="0" lang="en-US" altLang="en-US" sz="11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RecordingServer</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.Server1;</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public</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static</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Recording</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recordingStatus = </a:t>
            </a:r>
            <a:r>
              <a:rPr kumimoji="0" lang="en-US" altLang="en-US" sz="11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Recording</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.Stopped;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public</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static</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SmartClientState</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smartClient = </a:t>
            </a:r>
            <a:r>
              <a:rPr kumimoji="0" lang="en-US" altLang="en-US" sz="11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SmartClientState</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.Closed;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public</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static</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SmartClientDisplay</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smartClientDisplay = </a:t>
            </a:r>
            <a:r>
              <a:rPr kumimoji="0" lang="en-US" altLang="en-US" sz="11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SmartClientDisplay</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.Live;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public</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static</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EvidenceLock</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lockStatus = </a:t>
            </a:r>
            <a:r>
              <a:rPr kumimoji="0" lang="en-US" altLang="en-US" sz="11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EvidenceLock</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.None;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public</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static</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class</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MoveHardwareModelDefinition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8000"/>
                </a:solidFill>
                <a:effectLst/>
                <a:latin typeface="Consolas" panose="020B0609020204030204" pitchFamily="49" charset="0"/>
                <a:cs typeface="Consolas" panose="020B0609020204030204" pitchFamily="49" charset="0"/>
              </a:rPr>
              <a:t>// Action methods. Enabling conditions are "public static bool &lt;ActionMethodName&gt;Enabled()“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8000"/>
                </a:solidFill>
                <a:effectLst/>
                <a:latin typeface="Consolas" panose="020B0609020204030204" pitchFamily="49" charset="0"/>
                <a:cs typeface="Consolas" panose="020B0609020204030204" pitchFamily="49" charset="0"/>
              </a:rPr>
              <a:t>// Recording Server related actions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public</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static</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bool</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MoveHardwareToRecordingServer1Enabled()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return</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MoveHardwareStates</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.serverWithHardware != </a:t>
            </a:r>
            <a:r>
              <a:rPr kumimoji="0" lang="en-US" altLang="en-US" sz="11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RecordingServer</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.Server1);</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Action</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public</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static</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void</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MoveHardwareToRecordingServer1()</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1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MoveHardwareStates</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.serverWithHardware = </a:t>
            </a:r>
            <a:r>
              <a:rPr kumimoji="0" lang="en-US" altLang="en-US" sz="11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RecordingServer</a:t>
            </a:r>
            <a:r>
              <a:rPr kumimoji="0" lang="en-US" altLang="en-US" sz="11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.Server1;</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 </a:t>
            </a:r>
            <a:endParaRPr kumimoji="0" lang="en-US" altLang="en-US" sz="1050" b="0" i="0" u="none" strike="noStrike" cap="none" normalizeH="0" baseline="0" dirty="0" smtClean="0">
              <a:ln>
                <a:noFill/>
              </a:ln>
              <a:solidFill>
                <a:schemeClr val="tx1"/>
              </a:solidFill>
              <a:effectLst/>
              <a:latin typeface="Arial" panose="020B0604020202020204" pitchFamily="34" charset="0"/>
            </a:endParaRPr>
          </a:p>
        </p:txBody>
      </p:sp>
      <p:pic>
        <p:nvPicPr>
          <p:cNvPr id="6" name="Picture 5"/>
          <p:cNvPicPr>
            <a:picLocks noChangeAspect="1"/>
          </p:cNvPicPr>
          <p:nvPr/>
        </p:nvPicPr>
        <p:blipFill>
          <a:blip r:embed="rId3"/>
          <a:stretch>
            <a:fillRect/>
          </a:stretch>
        </p:blipFill>
        <p:spPr>
          <a:xfrm>
            <a:off x="6955023" y="1039728"/>
            <a:ext cx="1915927" cy="1158039"/>
          </a:xfrm>
          <a:prstGeom prst="rect">
            <a:avLst/>
          </a:prstGeom>
        </p:spPr>
      </p:pic>
    </p:spTree>
    <p:extLst>
      <p:ext uri="{BB962C8B-B14F-4D97-AF65-F5344CB8AC3E}">
        <p14:creationId xmlns:p14="http://schemas.microsoft.com/office/powerpoint/2010/main" val="1552751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8" end="1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9" end="1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26" end="2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27" end="2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28" end="2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29" end="2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30" end="3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20" end="2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xEl>
                                              <p:pRg st="21" end="2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22" end="2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23" end="2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xEl>
                                              <p:pRg st="24" end="2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xEl>
                                              <p:pRg st="25" end="2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Running </a:t>
            </a:r>
            <a:r>
              <a:rPr lang="en-US" dirty="0"/>
              <a:t>NModel - Analyze</a:t>
            </a:r>
          </a:p>
        </p:txBody>
      </p:sp>
      <p:sp>
        <p:nvSpPr>
          <p:cNvPr id="3" name="Content Placeholder 2"/>
          <p:cNvSpPr>
            <a:spLocks noGrp="1"/>
          </p:cNvSpPr>
          <p:nvPr>
            <p:ph idx="1"/>
          </p:nvPr>
        </p:nvSpPr>
        <p:spPr>
          <a:xfrm>
            <a:off x="431800" y="1662822"/>
            <a:ext cx="4396874" cy="1880352"/>
          </a:xfrm>
        </p:spPr>
        <p:txBody>
          <a:bodyPr/>
          <a:lstStyle/>
          <a:p>
            <a:r>
              <a:rPr lang="en-US" dirty="0" smtClean="0"/>
              <a:t>Command Line Tools</a:t>
            </a:r>
          </a:p>
          <a:p>
            <a:r>
              <a:rPr lang="en-US" dirty="0" smtClean="0"/>
              <a:t>Analyze model: </a:t>
            </a:r>
          </a:p>
          <a:p>
            <a:pPr marL="226800" lvl="1" indent="0">
              <a:buNone/>
            </a:pPr>
            <a:r>
              <a:rPr lang="en-US" dirty="0" smtClean="0"/>
              <a:t>mp2dot.exe @mpv_args.txt</a:t>
            </a:r>
            <a:endParaRPr lang="en-US" dirty="0"/>
          </a:p>
        </p:txBody>
      </p:sp>
      <p:sp>
        <p:nvSpPr>
          <p:cNvPr id="4" name="Footer Placeholder 3"/>
          <p:cNvSpPr>
            <a:spLocks noGrp="1"/>
          </p:cNvSpPr>
          <p:nvPr>
            <p:ph type="ftr" sz="quarter" idx="11"/>
          </p:nvPr>
        </p:nvSpPr>
        <p:spPr/>
        <p:txBody>
          <a:bodyPr/>
          <a:lstStyle/>
          <a:p>
            <a:r>
              <a:rPr lang="en-US" dirty="0" smtClean="0"/>
              <a:t>Model Based Tests</a:t>
            </a:r>
            <a:endParaRPr lang="en-US" dirty="0"/>
          </a:p>
        </p:txBody>
      </p:sp>
      <p:pic>
        <p:nvPicPr>
          <p:cNvPr id="5" name="Picture 4"/>
          <p:cNvPicPr>
            <a:picLocks noChangeAspect="1"/>
          </p:cNvPicPr>
          <p:nvPr/>
        </p:nvPicPr>
        <p:blipFill>
          <a:blip r:embed="rId3"/>
          <a:stretch>
            <a:fillRect/>
          </a:stretch>
        </p:blipFill>
        <p:spPr>
          <a:xfrm>
            <a:off x="6940075" y="1014516"/>
            <a:ext cx="1930875" cy="1174333"/>
          </a:xfrm>
          <a:prstGeom prst="rect">
            <a:avLst/>
          </a:prstGeom>
        </p:spPr>
      </p:pic>
      <p:pic>
        <p:nvPicPr>
          <p:cNvPr id="7" name="Picture 6"/>
          <p:cNvPicPr>
            <a:picLocks noChangeAspect="1"/>
          </p:cNvPicPr>
          <p:nvPr/>
        </p:nvPicPr>
        <p:blipFill>
          <a:blip r:embed="rId4"/>
          <a:stretch>
            <a:fillRect/>
          </a:stretch>
        </p:blipFill>
        <p:spPr>
          <a:xfrm>
            <a:off x="4323383" y="2250056"/>
            <a:ext cx="4542010" cy="1712812"/>
          </a:xfrm>
          <a:prstGeom prst="rect">
            <a:avLst/>
          </a:prstGeom>
        </p:spPr>
      </p:pic>
      <p:pic>
        <p:nvPicPr>
          <p:cNvPr id="8" name="Picture 7"/>
          <p:cNvPicPr>
            <a:picLocks noChangeAspect="1"/>
          </p:cNvPicPr>
          <p:nvPr/>
        </p:nvPicPr>
        <p:blipFill>
          <a:blip r:embed="rId5"/>
          <a:stretch>
            <a:fillRect/>
          </a:stretch>
        </p:blipFill>
        <p:spPr>
          <a:xfrm>
            <a:off x="118980" y="4093853"/>
            <a:ext cx="8746413" cy="1938054"/>
          </a:xfrm>
          <a:prstGeom prst="rect">
            <a:avLst/>
          </a:prstGeom>
        </p:spPr>
      </p:pic>
    </p:spTree>
    <p:extLst>
      <p:ext uri="{BB962C8B-B14F-4D97-AF65-F5344CB8AC3E}">
        <p14:creationId xmlns:p14="http://schemas.microsoft.com/office/powerpoint/2010/main" val="1458855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Running NModel – Generate Tests</a:t>
            </a:r>
            <a:endParaRPr lang="en-US" dirty="0"/>
          </a:p>
        </p:txBody>
      </p:sp>
      <p:sp>
        <p:nvSpPr>
          <p:cNvPr id="3" name="Content Placeholder 2"/>
          <p:cNvSpPr>
            <a:spLocks noGrp="1"/>
          </p:cNvSpPr>
          <p:nvPr>
            <p:ph idx="1"/>
          </p:nvPr>
        </p:nvSpPr>
        <p:spPr>
          <a:xfrm>
            <a:off x="431800" y="1886231"/>
            <a:ext cx="8439150" cy="3910429"/>
          </a:xfrm>
        </p:spPr>
        <p:txBody>
          <a:bodyPr/>
          <a:lstStyle/>
          <a:p>
            <a:r>
              <a:rPr lang="en-US" dirty="0" smtClean="0"/>
              <a:t>Generate test cases: </a:t>
            </a:r>
            <a:r>
              <a:rPr lang="en-US" i="1" dirty="0" smtClean="0"/>
              <a:t>otg.exe @otg-args.txt</a:t>
            </a:r>
            <a:endParaRPr lang="en-US" i="1" dirty="0"/>
          </a:p>
        </p:txBody>
      </p:sp>
      <p:sp>
        <p:nvSpPr>
          <p:cNvPr id="4" name="Footer Placeholder 3"/>
          <p:cNvSpPr>
            <a:spLocks noGrp="1"/>
          </p:cNvSpPr>
          <p:nvPr>
            <p:ph type="ftr" sz="quarter" idx="11"/>
          </p:nvPr>
        </p:nvSpPr>
        <p:spPr/>
        <p:txBody>
          <a:bodyPr/>
          <a:lstStyle/>
          <a:p>
            <a:r>
              <a:rPr lang="en-US" dirty="0" smtClean="0"/>
              <a:t>Model Based Tests</a:t>
            </a:r>
            <a:endParaRPr lang="en-US" dirty="0"/>
          </a:p>
        </p:txBody>
      </p:sp>
      <p:pic>
        <p:nvPicPr>
          <p:cNvPr id="5" name="Picture 4"/>
          <p:cNvPicPr>
            <a:picLocks noChangeAspect="1"/>
          </p:cNvPicPr>
          <p:nvPr/>
        </p:nvPicPr>
        <p:blipFill>
          <a:blip r:embed="rId3"/>
          <a:stretch>
            <a:fillRect/>
          </a:stretch>
        </p:blipFill>
        <p:spPr>
          <a:xfrm>
            <a:off x="6940075" y="1014516"/>
            <a:ext cx="1930875" cy="1174333"/>
          </a:xfrm>
          <a:prstGeom prst="rect">
            <a:avLst/>
          </a:prstGeom>
        </p:spPr>
      </p:pic>
      <p:pic>
        <p:nvPicPr>
          <p:cNvPr id="6" name="Picture 5"/>
          <p:cNvPicPr>
            <a:picLocks noChangeAspect="1"/>
          </p:cNvPicPr>
          <p:nvPr/>
        </p:nvPicPr>
        <p:blipFill>
          <a:blip r:embed="rId4"/>
          <a:stretch>
            <a:fillRect/>
          </a:stretch>
        </p:blipFill>
        <p:spPr>
          <a:xfrm>
            <a:off x="458708" y="2551176"/>
            <a:ext cx="7306594" cy="3319271"/>
          </a:xfrm>
          <a:prstGeom prst="rect">
            <a:avLst/>
          </a:prstGeom>
        </p:spPr>
      </p:pic>
    </p:spTree>
    <p:extLst>
      <p:ext uri="{BB962C8B-B14F-4D97-AF65-F5344CB8AC3E}">
        <p14:creationId xmlns:p14="http://schemas.microsoft.com/office/powerpoint/2010/main" val="8702427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Generated Test Cases (MBT internal)</a:t>
            </a:r>
            <a:endParaRPr lang="en-US" dirty="0"/>
          </a:p>
        </p:txBody>
      </p:sp>
      <p:sp>
        <p:nvSpPr>
          <p:cNvPr id="4" name="Footer Placeholder 3"/>
          <p:cNvSpPr>
            <a:spLocks noGrp="1"/>
          </p:cNvSpPr>
          <p:nvPr>
            <p:ph type="ftr" sz="quarter" idx="11"/>
          </p:nvPr>
        </p:nvSpPr>
        <p:spPr/>
        <p:txBody>
          <a:bodyPr/>
          <a:lstStyle/>
          <a:p>
            <a:r>
              <a:rPr lang="en-US" dirty="0" smtClean="0"/>
              <a:t>Model Based Tests</a:t>
            </a:r>
            <a:endParaRPr lang="en-US" dirty="0"/>
          </a:p>
        </p:txBody>
      </p:sp>
      <p:sp>
        <p:nvSpPr>
          <p:cNvPr id="5" name="Rectangle 4"/>
          <p:cNvSpPr/>
          <p:nvPr/>
        </p:nvSpPr>
        <p:spPr>
          <a:xfrm>
            <a:off x="1652337" y="1097975"/>
            <a:ext cx="4572000" cy="5632311"/>
          </a:xfrm>
          <a:prstGeom prst="rect">
            <a:avLst/>
          </a:prstGeom>
        </p:spPr>
        <p:txBody>
          <a:bodyPr>
            <a:spAutoFit/>
          </a:bodyPr>
          <a:lstStyle/>
          <a:p>
            <a:r>
              <a:rPr lang="en-US" sz="1200" dirty="0">
                <a:latin typeface="Courier New" panose="02070309020205020404" pitchFamily="49" charset="0"/>
              </a:rPr>
              <a:t>TestSuite(</a:t>
            </a:r>
          </a:p>
          <a:p>
            <a:r>
              <a:rPr lang="en-US" sz="1200" dirty="0">
                <a:latin typeface="Courier New" panose="02070309020205020404" pitchFamily="49" charset="0"/>
              </a:rPr>
              <a:t>    TestCase(</a:t>
            </a:r>
          </a:p>
          <a:p>
            <a:r>
              <a:rPr lang="en-US" sz="1200" dirty="0">
                <a:latin typeface="Courier New" panose="02070309020205020404" pitchFamily="49" charset="0"/>
              </a:rPr>
              <a:t>        SmartClientStart(),</a:t>
            </a:r>
          </a:p>
          <a:p>
            <a:r>
              <a:rPr lang="en-US" sz="1200" dirty="0">
                <a:latin typeface="Courier New" panose="02070309020205020404" pitchFamily="49" charset="0"/>
              </a:rPr>
              <a:t>        MoveHardwareToRecordingServer2(),</a:t>
            </a:r>
          </a:p>
          <a:p>
            <a:r>
              <a:rPr lang="en-US" sz="1200" dirty="0">
                <a:latin typeface="Courier New" panose="02070309020205020404" pitchFamily="49" charset="0"/>
              </a:rPr>
              <a:t>        SmartClientPlayingNone(),</a:t>
            </a:r>
          </a:p>
          <a:p>
            <a:r>
              <a:rPr lang="en-US" sz="1200" dirty="0">
                <a:latin typeface="Courier New" panose="02070309020205020404" pitchFamily="49" charset="0"/>
              </a:rPr>
              <a:t>        MoveHardwareToRecordingServer1(),</a:t>
            </a:r>
          </a:p>
          <a:p>
            <a:r>
              <a:rPr lang="en-US" sz="1200" dirty="0">
                <a:latin typeface="Courier New" panose="02070309020205020404" pitchFamily="49" charset="0"/>
              </a:rPr>
              <a:t>        SmartClientPlaying(),</a:t>
            </a:r>
          </a:p>
          <a:p>
            <a:r>
              <a:rPr lang="en-US" sz="1200" dirty="0">
                <a:latin typeface="Courier New" panose="02070309020205020404" pitchFamily="49" charset="0"/>
              </a:rPr>
              <a:t>        SmartClientLive(),</a:t>
            </a:r>
          </a:p>
          <a:p>
            <a:r>
              <a:rPr lang="en-US" sz="1200" dirty="0">
                <a:latin typeface="Courier New" panose="02070309020205020404" pitchFamily="49" charset="0"/>
              </a:rPr>
              <a:t>        SmartClientPlayingNone(),</a:t>
            </a:r>
          </a:p>
          <a:p>
            <a:r>
              <a:rPr lang="en-US" sz="1200" dirty="0">
                <a:latin typeface="Courier New" panose="02070309020205020404" pitchFamily="49" charset="0"/>
              </a:rPr>
              <a:t>        StartRecording(),</a:t>
            </a:r>
          </a:p>
          <a:p>
            <a:r>
              <a:rPr lang="en-US" sz="1200" dirty="0">
                <a:latin typeface="Courier New" panose="02070309020205020404" pitchFamily="49" charset="0"/>
              </a:rPr>
              <a:t>        SmartClientLive(),</a:t>
            </a:r>
          </a:p>
          <a:p>
            <a:r>
              <a:rPr lang="en-US" sz="1200" dirty="0">
                <a:latin typeface="Courier New" panose="02070309020205020404" pitchFamily="49" charset="0"/>
              </a:rPr>
              <a:t>        MoveHardwareToRecordingServer3(),</a:t>
            </a:r>
          </a:p>
          <a:p>
            <a:r>
              <a:rPr lang="en-US" sz="1200" dirty="0">
                <a:latin typeface="Courier New" panose="02070309020205020404" pitchFamily="49" charset="0"/>
              </a:rPr>
              <a:t>        SmartClientPlayingNone(),</a:t>
            </a:r>
          </a:p>
          <a:p>
            <a:r>
              <a:rPr lang="en-US" sz="1200" dirty="0">
                <a:latin typeface="Courier New" panose="02070309020205020404" pitchFamily="49" charset="0"/>
              </a:rPr>
              <a:t>        SmartClientLive(),</a:t>
            </a:r>
          </a:p>
          <a:p>
            <a:r>
              <a:rPr lang="en-US" sz="1200" dirty="0">
                <a:latin typeface="Courier New" panose="02070309020205020404" pitchFamily="49" charset="0"/>
              </a:rPr>
              <a:t>        SmartClientClose(),</a:t>
            </a:r>
          </a:p>
          <a:p>
            <a:r>
              <a:rPr lang="en-US" sz="1200" dirty="0">
                <a:latin typeface="Courier New" panose="02070309020205020404" pitchFamily="49" charset="0"/>
              </a:rPr>
              <a:t>        MoveHardwareToRecordingServer1(),</a:t>
            </a:r>
          </a:p>
          <a:p>
            <a:r>
              <a:rPr lang="en-US" sz="1200" dirty="0">
                <a:latin typeface="Courier New" panose="02070309020205020404" pitchFamily="49" charset="0"/>
              </a:rPr>
              <a:t>        MoveHardwareToRecordingServer3(),</a:t>
            </a:r>
          </a:p>
          <a:p>
            <a:r>
              <a:rPr lang="en-US" sz="1200" dirty="0">
                <a:latin typeface="Courier New" panose="02070309020205020404" pitchFamily="49" charset="0"/>
              </a:rPr>
              <a:t>        SmartClientStart(),</a:t>
            </a:r>
          </a:p>
          <a:p>
            <a:r>
              <a:rPr lang="en-US" sz="1200" dirty="0">
                <a:latin typeface="Courier New" panose="02070309020205020404" pitchFamily="49" charset="0"/>
              </a:rPr>
              <a:t>        MoveHardwareToRecordingServer2(),</a:t>
            </a:r>
          </a:p>
          <a:p>
            <a:r>
              <a:rPr lang="en-US" sz="1200" dirty="0">
                <a:latin typeface="Courier New" panose="02070309020205020404" pitchFamily="49" charset="0"/>
              </a:rPr>
              <a:t>        SmartClientPlaying(),</a:t>
            </a:r>
          </a:p>
          <a:p>
            <a:r>
              <a:rPr lang="en-US" sz="1200" dirty="0">
                <a:latin typeface="Courier New" panose="02070309020205020404" pitchFamily="49" charset="0"/>
              </a:rPr>
              <a:t>        MoveHardwareToRecordingServer1(),</a:t>
            </a:r>
          </a:p>
          <a:p>
            <a:r>
              <a:rPr lang="en-US" sz="1200" dirty="0">
                <a:latin typeface="Courier New" panose="02070309020205020404" pitchFamily="49" charset="0"/>
              </a:rPr>
              <a:t>        EndRecording(),</a:t>
            </a:r>
          </a:p>
          <a:p>
            <a:r>
              <a:rPr lang="en-US" sz="1200" dirty="0">
                <a:latin typeface="Courier New" panose="02070309020205020404" pitchFamily="49" charset="0"/>
              </a:rPr>
              <a:t>        SmartClientPlayingNone(),</a:t>
            </a:r>
          </a:p>
          <a:p>
            <a:r>
              <a:rPr lang="en-US" sz="1200" dirty="0">
                <a:latin typeface="Courier New" panose="02070309020205020404" pitchFamily="49" charset="0"/>
              </a:rPr>
              <a:t>        SmartClientClose(),</a:t>
            </a:r>
          </a:p>
          <a:p>
            <a:r>
              <a:rPr lang="en-US" sz="1200" dirty="0">
                <a:latin typeface="Courier New" panose="02070309020205020404" pitchFamily="49" charset="0"/>
              </a:rPr>
              <a:t>        MoveHardwareToRecordingServer2(),</a:t>
            </a:r>
          </a:p>
          <a:p>
            <a:r>
              <a:rPr lang="en-US" sz="1200" dirty="0">
                <a:latin typeface="Courier New" panose="02070309020205020404" pitchFamily="49" charset="0"/>
              </a:rPr>
              <a:t>        StartRecording(),</a:t>
            </a:r>
          </a:p>
          <a:p>
            <a:r>
              <a:rPr lang="en-US" sz="1200" dirty="0">
                <a:latin typeface="Courier New" panose="02070309020205020404" pitchFamily="49" charset="0"/>
              </a:rPr>
              <a:t>        MoveHardwareToRecordingServer1(),</a:t>
            </a:r>
          </a:p>
          <a:p>
            <a:r>
              <a:rPr lang="en-US" sz="1200" dirty="0">
                <a:latin typeface="Courier New" panose="02070309020205020404" pitchFamily="49" charset="0"/>
              </a:rPr>
              <a:t>        EndRecording(),</a:t>
            </a:r>
          </a:p>
          <a:p>
            <a:r>
              <a:rPr lang="en-US" sz="1200" dirty="0">
                <a:latin typeface="Courier New" panose="02070309020205020404" pitchFamily="49" charset="0"/>
              </a:rPr>
              <a:t>        SmartClientStart(),</a:t>
            </a:r>
          </a:p>
          <a:p>
            <a:r>
              <a:rPr lang="en-US" sz="1200" dirty="0" smtClean="0">
                <a:latin typeface="Courier New" panose="02070309020205020404" pitchFamily="49" charset="0"/>
              </a:rPr>
              <a:t>        LockAdd(),</a:t>
            </a:r>
            <a:endParaRPr lang="en-US" sz="1200" dirty="0">
              <a:latin typeface="Courier New" panose="02070309020205020404" pitchFamily="49" charset="0"/>
            </a:endParaRPr>
          </a:p>
        </p:txBody>
      </p:sp>
      <p:pic>
        <p:nvPicPr>
          <p:cNvPr id="6" name="Picture 5"/>
          <p:cNvPicPr>
            <a:picLocks noChangeAspect="1"/>
          </p:cNvPicPr>
          <p:nvPr/>
        </p:nvPicPr>
        <p:blipFill>
          <a:blip r:embed="rId3"/>
          <a:stretch>
            <a:fillRect/>
          </a:stretch>
        </p:blipFill>
        <p:spPr>
          <a:xfrm>
            <a:off x="6888944" y="1018924"/>
            <a:ext cx="1976450" cy="1198830"/>
          </a:xfrm>
          <a:prstGeom prst="rect">
            <a:avLst/>
          </a:prstGeom>
        </p:spPr>
      </p:pic>
    </p:spTree>
    <p:extLst>
      <p:ext uri="{BB962C8B-B14F-4D97-AF65-F5344CB8AC3E}">
        <p14:creationId xmlns:p14="http://schemas.microsoft.com/office/powerpoint/2010/main" val="28430940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 Result Summary</a:t>
            </a:r>
            <a:endParaRPr lang="en-US" dirty="0"/>
          </a:p>
        </p:txBody>
      </p:sp>
      <p:sp>
        <p:nvSpPr>
          <p:cNvPr id="3" name="Content Placeholder 2"/>
          <p:cNvSpPr>
            <a:spLocks noGrp="1"/>
          </p:cNvSpPr>
          <p:nvPr>
            <p:ph idx="1"/>
          </p:nvPr>
        </p:nvSpPr>
        <p:spPr/>
        <p:txBody>
          <a:bodyPr/>
          <a:lstStyle/>
          <a:p>
            <a:pPr lvl="1"/>
            <a:r>
              <a:rPr lang="en-US" dirty="0"/>
              <a:t>Result:</a:t>
            </a:r>
          </a:p>
          <a:p>
            <a:pPr lvl="2"/>
            <a:r>
              <a:rPr lang="en-US" dirty="0"/>
              <a:t>All 72 states can be reached</a:t>
            </a:r>
          </a:p>
          <a:p>
            <a:pPr lvl="2"/>
            <a:r>
              <a:rPr lang="en-US" dirty="0"/>
              <a:t>384 transitions possible (out of </a:t>
            </a:r>
            <a:r>
              <a:rPr lang="en-US" dirty="0" smtClean="0"/>
              <a:t>504)</a:t>
            </a:r>
            <a:endParaRPr lang="en-US" dirty="0"/>
          </a:p>
          <a:p>
            <a:pPr lvl="2"/>
            <a:r>
              <a:rPr lang="en-US" dirty="0"/>
              <a:t>1 </a:t>
            </a:r>
            <a:r>
              <a:rPr lang="en-US" dirty="0" smtClean="0"/>
              <a:t>(MBT) test </a:t>
            </a:r>
            <a:r>
              <a:rPr lang="en-US" dirty="0"/>
              <a:t>case with 384 steps (!) (not counting setup)</a:t>
            </a:r>
          </a:p>
        </p:txBody>
      </p:sp>
      <p:sp>
        <p:nvSpPr>
          <p:cNvPr id="4" name="Footer Placeholder 3"/>
          <p:cNvSpPr>
            <a:spLocks noGrp="1"/>
          </p:cNvSpPr>
          <p:nvPr>
            <p:ph type="ftr" sz="quarter" idx="11"/>
          </p:nvPr>
        </p:nvSpPr>
        <p:spPr/>
        <p:txBody>
          <a:bodyPr/>
          <a:lstStyle/>
          <a:p>
            <a:r>
              <a:rPr lang="en-US" dirty="0" smtClean="0"/>
              <a:t>Model Based Tests</a:t>
            </a:r>
            <a:endParaRPr lang="en-US" dirty="0"/>
          </a:p>
        </p:txBody>
      </p:sp>
      <p:pic>
        <p:nvPicPr>
          <p:cNvPr id="5" name="Picture 4"/>
          <p:cNvPicPr>
            <a:picLocks noChangeAspect="1"/>
          </p:cNvPicPr>
          <p:nvPr/>
        </p:nvPicPr>
        <p:blipFill>
          <a:blip r:embed="rId3"/>
          <a:stretch>
            <a:fillRect/>
          </a:stretch>
        </p:blipFill>
        <p:spPr>
          <a:xfrm>
            <a:off x="6888944" y="1018924"/>
            <a:ext cx="1976450" cy="1198830"/>
          </a:xfrm>
          <a:prstGeom prst="rect">
            <a:avLst/>
          </a:prstGeom>
        </p:spPr>
      </p:pic>
    </p:spTree>
    <p:extLst>
      <p:ext uri="{BB962C8B-B14F-4D97-AF65-F5344CB8AC3E}">
        <p14:creationId xmlns:p14="http://schemas.microsoft.com/office/powerpoint/2010/main" val="8162913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Related Tools</a:t>
            </a:r>
            <a:endParaRPr lang="en-US" dirty="0"/>
          </a:p>
        </p:txBody>
      </p:sp>
      <p:sp>
        <p:nvSpPr>
          <p:cNvPr id="3" name="Content Placeholder 2"/>
          <p:cNvSpPr>
            <a:spLocks noGrp="1"/>
          </p:cNvSpPr>
          <p:nvPr>
            <p:ph idx="1"/>
          </p:nvPr>
        </p:nvSpPr>
        <p:spPr>
          <a:xfrm>
            <a:off x="426244" y="1089025"/>
            <a:ext cx="8439150" cy="5219699"/>
          </a:xfrm>
        </p:spPr>
        <p:txBody>
          <a:bodyPr/>
          <a:lstStyle/>
          <a:p>
            <a:pPr marL="0" indent="0">
              <a:buNone/>
            </a:pPr>
            <a:r>
              <a:rPr lang="en-US" dirty="0"/>
              <a:t>SpecExplorer</a:t>
            </a:r>
          </a:p>
          <a:p>
            <a:pPr lvl="1"/>
            <a:r>
              <a:rPr lang="en-US" dirty="0"/>
              <a:t>A successor of NModel. Can handle that </a:t>
            </a:r>
            <a:r>
              <a:rPr lang="en-US" dirty="0" smtClean="0"/>
              <a:t>there is no upper limit on the number of states in a state machine (E.g. no hardcoding of how many recording severs we use)</a:t>
            </a:r>
            <a:endParaRPr lang="en-US" dirty="0"/>
          </a:p>
          <a:p>
            <a:pPr lvl="1"/>
            <a:r>
              <a:rPr lang="en-US" dirty="0"/>
              <a:t>Is a plug-in to Visual </a:t>
            </a:r>
            <a:r>
              <a:rPr lang="en-US" dirty="0" smtClean="0"/>
              <a:t>Studio</a:t>
            </a:r>
          </a:p>
          <a:p>
            <a:pPr lvl="1"/>
            <a:r>
              <a:rPr lang="en-US" dirty="0" smtClean="0"/>
              <a:t>Does </a:t>
            </a:r>
            <a:r>
              <a:rPr lang="en-US" dirty="0"/>
              <a:t>not work on VS2012 or </a:t>
            </a:r>
            <a:r>
              <a:rPr lang="en-US" dirty="0" smtClean="0"/>
              <a:t>newer (!)</a:t>
            </a:r>
            <a:endParaRPr lang="en-US" dirty="0"/>
          </a:p>
          <a:p>
            <a:pPr marL="0" indent="0">
              <a:buNone/>
            </a:pPr>
            <a:r>
              <a:rPr lang="en-US" dirty="0" smtClean="0"/>
              <a:t>Pairwise testing (</a:t>
            </a:r>
            <a:r>
              <a:rPr lang="en-US" dirty="0" smtClean="0">
                <a:hlinkClick r:id="rId3"/>
              </a:rPr>
              <a:t>PICT</a:t>
            </a:r>
            <a:r>
              <a:rPr lang="en-US" dirty="0" smtClean="0"/>
              <a:t>)</a:t>
            </a:r>
          </a:p>
          <a:p>
            <a:pPr lvl="1"/>
            <a:r>
              <a:rPr lang="en-US" dirty="0" smtClean="0"/>
              <a:t>Reduce number of combinations to test by only targeting all pairwise combinations instead of all combinations</a:t>
            </a:r>
          </a:p>
          <a:p>
            <a:pPr lvl="1"/>
            <a:r>
              <a:rPr lang="en-US" dirty="0" smtClean="0"/>
              <a:t>Example:</a:t>
            </a:r>
          </a:p>
          <a:p>
            <a:pPr lvl="2"/>
            <a:r>
              <a:rPr lang="en-US" dirty="0" smtClean="0"/>
              <a:t>We have </a:t>
            </a:r>
            <a:r>
              <a:rPr lang="en-US" dirty="0" smtClean="0">
                <a:solidFill>
                  <a:srgbClr val="002E5D"/>
                </a:solidFill>
              </a:rPr>
              <a:t>2, 3, 2, 3, and 2 states in the 5 state machines, resulting in a total of </a:t>
            </a:r>
            <a:r>
              <a:rPr lang="en-US" b="1" dirty="0" smtClean="0">
                <a:solidFill>
                  <a:srgbClr val="002E5D"/>
                </a:solidFill>
              </a:rPr>
              <a:t>72 combinations</a:t>
            </a:r>
          </a:p>
          <a:p>
            <a:pPr lvl="2"/>
            <a:r>
              <a:rPr lang="en-US" dirty="0" smtClean="0">
                <a:solidFill>
                  <a:srgbClr val="002E5D"/>
                </a:solidFill>
              </a:rPr>
              <a:t>Pairwise coverage can be achieved with </a:t>
            </a:r>
            <a:r>
              <a:rPr lang="en-US" b="1" dirty="0" smtClean="0">
                <a:solidFill>
                  <a:srgbClr val="002E5D"/>
                </a:solidFill>
              </a:rPr>
              <a:t>10 combinations</a:t>
            </a:r>
          </a:p>
          <a:p>
            <a:pPr lvl="2"/>
            <a:endParaRPr lang="en-US" b="1" dirty="0" smtClean="0">
              <a:solidFill>
                <a:srgbClr val="002E5D"/>
              </a:solidFill>
            </a:endParaRPr>
          </a:p>
        </p:txBody>
      </p:sp>
      <p:sp>
        <p:nvSpPr>
          <p:cNvPr id="4" name="Footer Placeholder 3"/>
          <p:cNvSpPr>
            <a:spLocks noGrp="1"/>
          </p:cNvSpPr>
          <p:nvPr>
            <p:ph type="ftr" sz="quarter" idx="11"/>
          </p:nvPr>
        </p:nvSpPr>
        <p:spPr/>
        <p:txBody>
          <a:bodyPr/>
          <a:lstStyle/>
          <a:p>
            <a:r>
              <a:rPr lang="en-US" dirty="0" smtClean="0"/>
              <a:t>Model Based Tests</a:t>
            </a:r>
            <a:endParaRPr lang="en-US" dirty="0"/>
          </a:p>
        </p:txBody>
      </p:sp>
    </p:spTree>
    <p:extLst>
      <p:ext uri="{BB962C8B-B14F-4D97-AF65-F5344CB8AC3E}">
        <p14:creationId xmlns:p14="http://schemas.microsoft.com/office/powerpoint/2010/main" val="2331376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Interface: </a:t>
            </a:r>
            <a:r>
              <a:rPr lang="en-US" sz="2200" dirty="0" smtClean="0"/>
              <a:t>Connecting to test framework</a:t>
            </a:r>
            <a:endParaRPr lang="en-US" sz="2200" dirty="0"/>
          </a:p>
        </p:txBody>
      </p:sp>
      <p:sp>
        <p:nvSpPr>
          <p:cNvPr id="3" name="Content Placeholder 2"/>
          <p:cNvSpPr>
            <a:spLocks noGrp="1"/>
          </p:cNvSpPr>
          <p:nvPr>
            <p:ph idx="1"/>
          </p:nvPr>
        </p:nvSpPr>
        <p:spPr>
          <a:xfrm>
            <a:off x="489284" y="2486281"/>
            <a:ext cx="6505073" cy="3948987"/>
          </a:xfrm>
        </p:spPr>
        <p:txBody>
          <a:bodyPr/>
          <a:lstStyle/>
          <a:p>
            <a:r>
              <a:rPr lang="en-US" dirty="0" smtClean="0"/>
              <a:t>Connect the model with the application through the automation code</a:t>
            </a:r>
          </a:p>
          <a:p>
            <a:pPr lvl="1"/>
            <a:r>
              <a:rPr lang="en-US" dirty="0" smtClean="0"/>
              <a:t>Stepper</a:t>
            </a:r>
          </a:p>
          <a:p>
            <a:pPr lvl="1"/>
            <a:r>
              <a:rPr lang="en-US" dirty="0" smtClean="0"/>
              <a:t>Reset</a:t>
            </a:r>
          </a:p>
          <a:p>
            <a:pPr lvl="1"/>
            <a:r>
              <a:rPr lang="en-US" dirty="0"/>
              <a:t>Actions</a:t>
            </a:r>
          </a:p>
          <a:p>
            <a:pPr lvl="1"/>
            <a:r>
              <a:rPr lang="en-US" dirty="0" smtClean="0"/>
              <a:t>Setup</a:t>
            </a:r>
          </a:p>
          <a:p>
            <a:pPr lvl="1"/>
            <a:r>
              <a:rPr lang="en-US" dirty="0" smtClean="0"/>
              <a:t>Validation</a:t>
            </a:r>
          </a:p>
        </p:txBody>
      </p:sp>
      <p:sp>
        <p:nvSpPr>
          <p:cNvPr id="4" name="Footer Placeholder 3"/>
          <p:cNvSpPr>
            <a:spLocks noGrp="1"/>
          </p:cNvSpPr>
          <p:nvPr>
            <p:ph type="ftr" sz="quarter" idx="11"/>
          </p:nvPr>
        </p:nvSpPr>
        <p:spPr/>
        <p:txBody>
          <a:bodyPr/>
          <a:lstStyle/>
          <a:p>
            <a:r>
              <a:rPr lang="en-US" dirty="0" smtClean="0"/>
              <a:t>Model Based Tests</a:t>
            </a:r>
            <a:endParaRPr lang="en-US" dirty="0"/>
          </a:p>
        </p:txBody>
      </p:sp>
      <p:pic>
        <p:nvPicPr>
          <p:cNvPr id="17" name="Picture 16"/>
          <p:cNvPicPr>
            <a:picLocks noChangeAspect="1"/>
          </p:cNvPicPr>
          <p:nvPr/>
        </p:nvPicPr>
        <p:blipFill>
          <a:blip r:embed="rId3"/>
          <a:stretch>
            <a:fillRect/>
          </a:stretch>
        </p:blipFill>
        <p:spPr>
          <a:xfrm>
            <a:off x="6797337" y="981243"/>
            <a:ext cx="2068057" cy="1248609"/>
          </a:xfrm>
          <a:prstGeom prst="rect">
            <a:avLst/>
          </a:prstGeom>
        </p:spPr>
      </p:pic>
      <p:pic>
        <p:nvPicPr>
          <p:cNvPr id="18" name="Picture 17"/>
          <p:cNvPicPr>
            <a:picLocks noChangeAspect="1"/>
          </p:cNvPicPr>
          <p:nvPr/>
        </p:nvPicPr>
        <p:blipFill>
          <a:blip r:embed="rId3"/>
          <a:stretch>
            <a:fillRect/>
          </a:stretch>
        </p:blipFill>
        <p:spPr>
          <a:xfrm>
            <a:off x="3741820" y="3997159"/>
            <a:ext cx="2068057" cy="1248609"/>
          </a:xfrm>
          <a:prstGeom prst="rect">
            <a:avLst/>
          </a:prstGeom>
        </p:spPr>
      </p:pic>
      <p:pic>
        <p:nvPicPr>
          <p:cNvPr id="19" name="Picture 18"/>
          <p:cNvPicPr>
            <a:picLocks noChangeAspect="1"/>
          </p:cNvPicPr>
          <p:nvPr/>
        </p:nvPicPr>
        <p:blipFill>
          <a:blip r:embed="rId4"/>
          <a:stretch>
            <a:fillRect/>
          </a:stretch>
        </p:blipFill>
        <p:spPr>
          <a:xfrm>
            <a:off x="6356403" y="3422076"/>
            <a:ext cx="1768923" cy="977973"/>
          </a:xfrm>
          <a:prstGeom prst="rect">
            <a:avLst/>
          </a:prstGeom>
        </p:spPr>
      </p:pic>
      <p:sp>
        <p:nvSpPr>
          <p:cNvPr id="20" name="Left-Right Arrow 19"/>
          <p:cNvSpPr/>
          <p:nvPr/>
        </p:nvSpPr>
        <p:spPr>
          <a:xfrm>
            <a:off x="5966289" y="4125228"/>
            <a:ext cx="272715" cy="45719"/>
          </a:xfrm>
          <a:prstGeom prst="leftRightArrow">
            <a:avLst/>
          </a:prstGeom>
          <a:solidFill>
            <a:srgbClr val="002E5D"/>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1800"/>
              </a:spcAft>
            </a:pPr>
            <a:endParaRPr lang="en-US" sz="2000" dirty="0" smtClean="0"/>
          </a:p>
        </p:txBody>
      </p:sp>
      <p:cxnSp>
        <p:nvCxnSpPr>
          <p:cNvPr id="22" name="Straight Connector 21"/>
          <p:cNvCxnSpPr>
            <a:stCxn id="19" idx="2"/>
          </p:cNvCxnSpPr>
          <p:nvPr/>
        </p:nvCxnSpPr>
        <p:spPr>
          <a:xfrm flipH="1">
            <a:off x="5704531" y="4400049"/>
            <a:ext cx="1536334" cy="556962"/>
          </a:xfrm>
          <a:prstGeom prst="line">
            <a:avLst/>
          </a:prstGeom>
          <a:ln>
            <a:solidFill>
              <a:srgbClr val="002E5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0495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ppt_x"/>
                                          </p:val>
                                        </p:tav>
                                        <p:tav tm="100000">
                                          <p:val>
                                            <p:strVal val="#ppt_x"/>
                                          </p:val>
                                        </p:tav>
                                      </p:tavLst>
                                    </p:anim>
                                    <p:anim calcmode="lin" valueType="num">
                                      <p:cBhvr additive="base">
                                        <p:cTn id="16" dur="5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Implement: Stepper</a:t>
            </a:r>
            <a:endParaRPr lang="en-US" dirty="0"/>
          </a:p>
        </p:txBody>
      </p:sp>
      <p:sp>
        <p:nvSpPr>
          <p:cNvPr id="4" name="Footer Placeholder 3"/>
          <p:cNvSpPr>
            <a:spLocks noGrp="1"/>
          </p:cNvSpPr>
          <p:nvPr>
            <p:ph type="ftr" sz="quarter" idx="11"/>
          </p:nvPr>
        </p:nvSpPr>
        <p:spPr/>
        <p:txBody>
          <a:bodyPr/>
          <a:lstStyle/>
          <a:p>
            <a:r>
              <a:rPr lang="en-US" dirty="0" smtClean="0"/>
              <a:t>Model Based Tests</a:t>
            </a:r>
            <a:endParaRPr lang="en-US" dirty="0"/>
          </a:p>
        </p:txBody>
      </p:sp>
      <p:sp>
        <p:nvSpPr>
          <p:cNvPr id="7" name="Rectangle 2"/>
          <p:cNvSpPr>
            <a:spLocks noGrp="1" noChangeArrowheads="1"/>
          </p:cNvSpPr>
          <p:nvPr>
            <p:ph idx="1"/>
          </p:nvPr>
        </p:nvSpPr>
        <p:spPr bwMode="auto">
          <a:xfrm>
            <a:off x="431800" y="3514211"/>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5" name="Rectangle 2"/>
          <p:cNvSpPr>
            <a:spLocks noChangeArrowheads="1"/>
          </p:cNvSpPr>
          <p:nvPr/>
        </p:nvSpPr>
        <p:spPr bwMode="auto">
          <a:xfrm>
            <a:off x="0" y="929542"/>
            <a:ext cx="7371347" cy="581697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public</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class</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MoveHardwareStepper</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 </a:t>
            </a:r>
            <a:r>
              <a:rPr kumimoji="0" lang="en-US" altLang="en-US" sz="12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Istepper</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private</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MoveHWModelSupport</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modelSupport =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new</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MoveHWModelSupport</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public</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CompoundTerm</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DoAction(</a:t>
            </a:r>
            <a:r>
              <a:rPr kumimoji="0" lang="en-US" altLang="en-US" sz="12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CompoundTerm</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action)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switch</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(action.FunctionSymbol.ToString())</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case</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A31515"/>
                </a:solidFill>
                <a:effectLst/>
                <a:latin typeface="Consolas" panose="020B0609020204030204" pitchFamily="49" charset="0"/>
                <a:cs typeface="Consolas" panose="020B0609020204030204" pitchFamily="49" charset="0"/>
              </a:rPr>
              <a:t>"MoveHardwareToRecordingServer1"</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modelSupport.MoveHardwareToRecordingServer1();</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break</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            case</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default</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throw</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new</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ArgumentOutOfRangeException</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r>
              <a:rPr kumimoji="0" lang="en-US" altLang="en-US" sz="1200" b="0" i="0" u="none" strike="noStrike" cap="none" normalizeH="0" baseline="0" dirty="0" smtClean="0">
                <a:ln>
                  <a:noFill/>
                </a:ln>
                <a:solidFill>
                  <a:srgbClr val="A31515"/>
                </a:solidFill>
                <a:effectLst/>
                <a:latin typeface="Consolas" panose="020B0609020204030204" pitchFamily="49" charset="0"/>
                <a:cs typeface="Consolas" panose="020B0609020204030204" pitchFamily="49" charset="0"/>
              </a:rPr>
              <a:t>"Unexpected action "</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 action);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modelSupport.CheckAfterEachAction(action.FunctionSymbol.ToString());</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return</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null</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public</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void</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Reset()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modelSupport.Reset();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public</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static</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IStepper</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Make()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return</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new</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MoveHardwareStepper</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pic>
        <p:nvPicPr>
          <p:cNvPr id="3" name="Picture 2"/>
          <p:cNvPicPr>
            <a:picLocks noChangeAspect="1"/>
          </p:cNvPicPr>
          <p:nvPr/>
        </p:nvPicPr>
        <p:blipFill>
          <a:blip r:embed="rId3"/>
          <a:stretch>
            <a:fillRect/>
          </a:stretch>
        </p:blipFill>
        <p:spPr>
          <a:xfrm>
            <a:off x="6798671" y="983327"/>
            <a:ext cx="2066723" cy="1249788"/>
          </a:xfrm>
          <a:prstGeom prst="rect">
            <a:avLst/>
          </a:prstGeom>
        </p:spPr>
      </p:pic>
    </p:spTree>
    <p:extLst>
      <p:ext uri="{BB962C8B-B14F-4D97-AF65-F5344CB8AC3E}">
        <p14:creationId xmlns:p14="http://schemas.microsoft.com/office/powerpoint/2010/main" val="41315480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Validation - General </a:t>
            </a:r>
            <a:endParaRPr lang="en-US" dirty="0"/>
          </a:p>
        </p:txBody>
      </p:sp>
      <p:sp>
        <p:nvSpPr>
          <p:cNvPr id="4" name="Footer Placeholder 3"/>
          <p:cNvSpPr>
            <a:spLocks noGrp="1"/>
          </p:cNvSpPr>
          <p:nvPr>
            <p:ph type="ftr" sz="quarter" idx="11"/>
          </p:nvPr>
        </p:nvSpPr>
        <p:spPr/>
        <p:txBody>
          <a:bodyPr/>
          <a:lstStyle/>
          <a:p>
            <a:r>
              <a:rPr lang="en-US" dirty="0" smtClean="0"/>
              <a:t>Model Based Tests</a:t>
            </a:r>
            <a:endParaRPr lang="en-US" dirty="0"/>
          </a:p>
        </p:txBody>
      </p:sp>
      <p:sp>
        <p:nvSpPr>
          <p:cNvPr id="5" name="Rectangle 1"/>
          <p:cNvSpPr>
            <a:spLocks noGrp="1" noChangeArrowheads="1"/>
          </p:cNvSpPr>
          <p:nvPr>
            <p:ph idx="1"/>
          </p:nvPr>
        </p:nvSpPr>
        <p:spPr bwMode="auto">
          <a:xfrm>
            <a:off x="431800" y="1529050"/>
            <a:ext cx="8595623" cy="433965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808080"/>
                </a:solidFill>
                <a:effectLst/>
                <a:latin typeface="Consolas" panose="020B0609020204030204" pitchFamily="49" charset="0"/>
                <a:cs typeface="Consolas" panose="020B0609020204030204" pitchFamily="49" charset="0"/>
              </a:rPr>
              <a:t>///</a:t>
            </a:r>
            <a:r>
              <a:rPr kumimoji="0" lang="en-US" altLang="en-US" sz="1200" b="0" i="0" u="none" strike="noStrike" cap="none" normalizeH="0" baseline="0" dirty="0" smtClean="0">
                <a:ln>
                  <a:noFill/>
                </a:ln>
                <a:solidFill>
                  <a:srgbClr val="008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808080"/>
                </a:solidFill>
                <a:effectLst/>
                <a:latin typeface="Consolas" panose="020B0609020204030204" pitchFamily="49" charset="0"/>
                <a:cs typeface="Consolas" panose="020B0609020204030204" pitchFamily="49" charset="0"/>
              </a:rPr>
              <a:t>&lt;summary&gt;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808080"/>
                </a:solidFill>
                <a:effectLst/>
                <a:latin typeface="Consolas" panose="020B0609020204030204" pitchFamily="49" charset="0"/>
                <a:cs typeface="Consolas" panose="020B0609020204030204" pitchFamily="49" charset="0"/>
              </a:rPr>
              <a:t>///</a:t>
            </a:r>
            <a:r>
              <a:rPr kumimoji="0" lang="en-US" altLang="en-US" sz="1200" b="0" i="0" u="none" strike="noStrike" cap="none" normalizeH="0" baseline="0" dirty="0" smtClean="0">
                <a:ln>
                  <a:noFill/>
                </a:ln>
                <a:solidFill>
                  <a:srgbClr val="008000"/>
                </a:solidFill>
                <a:effectLst/>
                <a:latin typeface="Consolas" panose="020B0609020204030204" pitchFamily="49" charset="0"/>
                <a:cs typeface="Consolas" panose="020B0609020204030204" pitchFamily="49" charset="0"/>
              </a:rPr>
              <a:t> Method called after each action</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808080"/>
                </a:solidFill>
                <a:effectLst/>
                <a:latin typeface="Consolas" panose="020B0609020204030204" pitchFamily="49" charset="0"/>
                <a:cs typeface="Consolas" panose="020B0609020204030204" pitchFamily="49" charset="0"/>
              </a:rPr>
              <a:t>///</a:t>
            </a:r>
            <a:r>
              <a:rPr kumimoji="0" lang="en-US" altLang="en-US" sz="1200" b="0" i="0" u="none" strike="noStrike" cap="none" normalizeH="0" baseline="0" dirty="0" smtClean="0">
                <a:ln>
                  <a:noFill/>
                </a:ln>
                <a:solidFill>
                  <a:srgbClr val="008000"/>
                </a:solidFill>
                <a:effectLst/>
                <a:latin typeface="Consolas" panose="020B0609020204030204" pitchFamily="49" charset="0"/>
                <a:cs typeface="Consolas" panose="020B0609020204030204" pitchFamily="49" charset="0"/>
              </a:rPr>
              <a:t>     - Checks whether crashes have appeared</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808080"/>
                </a:solidFill>
                <a:effectLst/>
                <a:latin typeface="Consolas" panose="020B0609020204030204" pitchFamily="49" charset="0"/>
                <a:cs typeface="Consolas" panose="020B0609020204030204" pitchFamily="49" charset="0"/>
              </a:rPr>
              <a:t>///</a:t>
            </a:r>
            <a:r>
              <a:rPr kumimoji="0" lang="en-US" altLang="en-US" sz="1200" b="0" i="0" u="none" strike="noStrike" cap="none" normalizeH="0" baseline="0" dirty="0" smtClean="0">
                <a:ln>
                  <a:noFill/>
                </a:ln>
                <a:solidFill>
                  <a:srgbClr val="008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808080"/>
                </a:solidFill>
                <a:effectLst/>
                <a:latin typeface="Consolas" panose="020B0609020204030204" pitchFamily="49" charset="0"/>
                <a:cs typeface="Consolas" panose="020B0609020204030204" pitchFamily="49" charset="0"/>
              </a:rPr>
              <a:t>&lt;/summary&gt;</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public</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void</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CheckAfterEachAction(</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string</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action)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bool</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crashEncountered =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false</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008000"/>
                </a:solidFill>
                <a:effectLst/>
                <a:latin typeface="Consolas" panose="020B0609020204030204" pitchFamily="49" charset="0"/>
                <a:cs typeface="Consolas" panose="020B0609020204030204" pitchFamily="49" charset="0"/>
              </a:rPr>
              <a:t>// Allow the system a few seconds to settle down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System.Threading.</a:t>
            </a:r>
            <a:r>
              <a:rPr kumimoji="0" lang="en-US" altLang="en-US" sz="12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Thread</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.Sleep(2000);</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foreach</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KeyValuePair</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&lt;</a:t>
            </a:r>
            <a:r>
              <a:rPr kumimoji="0" lang="en-US" altLang="en-US" sz="12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RecordingServer</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RecorderHost</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&gt; recorderHost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in</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serverStore.RecorderHosts)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if</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(recorderHost.Value.QueryForCrashes(</a:t>
            </a:r>
            <a:r>
              <a:rPr kumimoji="0" lang="en-US" altLang="en-US" sz="12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DateTime</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.Now.AddDays(-1)) != 0)</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Log</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.WriteLine(</a:t>
            </a:r>
            <a:r>
              <a:rPr kumimoji="0" lang="en-US" altLang="en-US" sz="1200" b="0" i="0" u="none" strike="noStrike" cap="none" normalizeH="0" baseline="0" dirty="0" smtClean="0">
                <a:ln>
                  <a:noFill/>
                </a:ln>
                <a:solidFill>
                  <a:srgbClr val="A31515"/>
                </a:solidFill>
                <a:effectLst/>
                <a:latin typeface="Consolas" panose="020B0609020204030204" pitchFamily="49" charset="0"/>
                <a:cs typeface="Consolas" panose="020B0609020204030204" pitchFamily="49" charset="0"/>
              </a:rPr>
              <a:t>"CRASH encountered on {0}"</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recorderHost.Value.ComputerName);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Log</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.WriteLine(</a:t>
            </a:r>
            <a:r>
              <a:rPr kumimoji="0" lang="en-US" altLang="en-US" sz="1200" b="0" i="0" u="none" strike="noStrike" cap="none" normalizeH="0" baseline="0" dirty="0" smtClean="0">
                <a:ln>
                  <a:noFill/>
                </a:ln>
                <a:solidFill>
                  <a:srgbClr val="A31515"/>
                </a:solidFill>
                <a:effectLst/>
                <a:latin typeface="Consolas" panose="020B0609020204030204" pitchFamily="49" charset="0"/>
                <a:cs typeface="Consolas" panose="020B0609020204030204" pitchFamily="49" charset="0"/>
              </a:rPr>
              <a:t>"Action: {0}"</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action);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LogCurrentStates();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crashEncountered =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true</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Assert</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.IsFalse(crashEncountered, </a:t>
            </a:r>
            <a:r>
              <a:rPr kumimoji="0" lang="en-US" altLang="en-US" sz="1200" b="0" i="0" u="none" strike="noStrike" cap="none" normalizeH="0" baseline="0" dirty="0" smtClean="0">
                <a:ln>
                  <a:noFill/>
                </a:ln>
                <a:solidFill>
                  <a:srgbClr val="A31515"/>
                </a:solidFill>
                <a:effectLst/>
                <a:latin typeface="Consolas" panose="020B0609020204030204" pitchFamily="49" charset="0"/>
                <a:cs typeface="Consolas" panose="020B0609020204030204" pitchFamily="49" charset="0"/>
              </a:rPr>
              <a:t>"CRASH encountered"</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pic>
        <p:nvPicPr>
          <p:cNvPr id="6" name="Picture 5"/>
          <p:cNvPicPr>
            <a:picLocks noChangeAspect="1"/>
          </p:cNvPicPr>
          <p:nvPr/>
        </p:nvPicPr>
        <p:blipFill>
          <a:blip r:embed="rId3"/>
          <a:stretch>
            <a:fillRect/>
          </a:stretch>
        </p:blipFill>
        <p:spPr>
          <a:xfrm>
            <a:off x="6798671" y="983327"/>
            <a:ext cx="2066723" cy="1249788"/>
          </a:xfrm>
          <a:prstGeom prst="rect">
            <a:avLst/>
          </a:prstGeom>
        </p:spPr>
      </p:pic>
    </p:spTree>
    <p:extLst>
      <p:ext uri="{BB962C8B-B14F-4D97-AF65-F5344CB8AC3E}">
        <p14:creationId xmlns:p14="http://schemas.microsoft.com/office/powerpoint/2010/main" val="1924646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Validation -Specific </a:t>
            </a:r>
            <a:endParaRPr lang="en-US" dirty="0"/>
          </a:p>
        </p:txBody>
      </p:sp>
      <p:sp>
        <p:nvSpPr>
          <p:cNvPr id="3" name="Content Placeholder 2"/>
          <p:cNvSpPr>
            <a:spLocks noGrp="1"/>
          </p:cNvSpPr>
          <p:nvPr>
            <p:ph idx="1"/>
          </p:nvPr>
        </p:nvSpPr>
        <p:spPr/>
        <p:txBody>
          <a:bodyPr/>
          <a:lstStyle/>
          <a:p>
            <a:r>
              <a:rPr lang="en-US" dirty="0" smtClean="0"/>
              <a:t>Ignore flow breaking failures</a:t>
            </a:r>
          </a:p>
          <a:p>
            <a:endParaRPr lang="en-US" dirty="0"/>
          </a:p>
          <a:p>
            <a:endParaRPr lang="en-US" dirty="0" smtClean="0"/>
          </a:p>
          <a:p>
            <a:endParaRPr lang="en-US" dirty="0" smtClean="0"/>
          </a:p>
          <a:p>
            <a:endParaRPr lang="en-US" dirty="0"/>
          </a:p>
          <a:p>
            <a:r>
              <a:rPr lang="en-US" dirty="0" smtClean="0"/>
              <a:t>Check for failures that do not break the flow</a:t>
            </a:r>
            <a:endParaRPr lang="en-US" dirty="0"/>
          </a:p>
        </p:txBody>
      </p:sp>
      <p:sp>
        <p:nvSpPr>
          <p:cNvPr id="4" name="Footer Placeholder 3"/>
          <p:cNvSpPr>
            <a:spLocks noGrp="1"/>
          </p:cNvSpPr>
          <p:nvPr>
            <p:ph type="ftr" sz="quarter" idx="11"/>
          </p:nvPr>
        </p:nvSpPr>
        <p:spPr/>
        <p:txBody>
          <a:bodyPr/>
          <a:lstStyle/>
          <a:p>
            <a:r>
              <a:rPr lang="en-US" dirty="0" smtClean="0"/>
              <a:t>Model Based Tests</a:t>
            </a:r>
            <a:endParaRPr lang="en-US" dirty="0"/>
          </a:p>
        </p:txBody>
      </p:sp>
      <p:pic>
        <p:nvPicPr>
          <p:cNvPr id="5" name="Picture 4"/>
          <p:cNvPicPr>
            <a:picLocks noChangeAspect="1"/>
          </p:cNvPicPr>
          <p:nvPr/>
        </p:nvPicPr>
        <p:blipFill>
          <a:blip r:embed="rId3"/>
          <a:stretch>
            <a:fillRect/>
          </a:stretch>
        </p:blipFill>
        <p:spPr>
          <a:xfrm>
            <a:off x="4432753" y="4076597"/>
            <a:ext cx="4201980" cy="2232127"/>
          </a:xfrm>
          <a:prstGeom prst="rect">
            <a:avLst/>
          </a:prstGeom>
        </p:spPr>
      </p:pic>
      <p:pic>
        <p:nvPicPr>
          <p:cNvPr id="6" name="Picture 5"/>
          <p:cNvPicPr>
            <a:picLocks noChangeAspect="1"/>
          </p:cNvPicPr>
          <p:nvPr/>
        </p:nvPicPr>
        <p:blipFill>
          <a:blip r:embed="rId4"/>
          <a:stretch>
            <a:fillRect/>
          </a:stretch>
        </p:blipFill>
        <p:spPr>
          <a:xfrm>
            <a:off x="4432753" y="956653"/>
            <a:ext cx="4711248" cy="2708968"/>
          </a:xfrm>
          <a:prstGeom prst="rect">
            <a:avLst/>
          </a:prstGeom>
        </p:spPr>
      </p:pic>
    </p:spTree>
    <p:extLst>
      <p:ext uri="{BB962C8B-B14F-4D97-AF65-F5344CB8AC3E}">
        <p14:creationId xmlns:p14="http://schemas.microsoft.com/office/powerpoint/2010/main" val="3663561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a:t>
            </a:r>
            <a:endParaRPr lang="en-US" dirty="0"/>
          </a:p>
        </p:txBody>
      </p:sp>
      <p:sp>
        <p:nvSpPr>
          <p:cNvPr id="3" name="Content Placeholder 2"/>
          <p:cNvSpPr>
            <a:spLocks noGrp="1"/>
          </p:cNvSpPr>
          <p:nvPr>
            <p:ph idx="1"/>
          </p:nvPr>
        </p:nvSpPr>
        <p:spPr/>
        <p:txBody>
          <a:bodyPr>
            <a:normAutofit/>
          </a:bodyPr>
          <a:lstStyle/>
          <a:p>
            <a:r>
              <a:rPr lang="en-US" dirty="0" smtClean="0"/>
              <a:t>Took ~6 weeks to implement, including finding &amp; learning the tool</a:t>
            </a:r>
          </a:p>
          <a:p>
            <a:pPr lvl="1"/>
            <a:r>
              <a:rPr lang="en-US" dirty="0" smtClean="0"/>
              <a:t>Thanks &amp; credit to </a:t>
            </a:r>
            <a:r>
              <a:rPr lang="en-US" dirty="0"/>
              <a:t>Bence </a:t>
            </a:r>
            <a:r>
              <a:rPr lang="en-US" dirty="0" smtClean="0"/>
              <a:t>Makkos &amp; </a:t>
            </a:r>
            <a:r>
              <a:rPr lang="en-US" dirty="0"/>
              <a:t>Rune </a:t>
            </a:r>
            <a:r>
              <a:rPr lang="en-US" dirty="0" smtClean="0"/>
              <a:t>Holstvig for implementing setup &amp; actions</a:t>
            </a:r>
          </a:p>
          <a:p>
            <a:r>
              <a:rPr lang="en-US" dirty="0" smtClean="0"/>
              <a:t>Run ~300 times. Runtime 71 minutes, excl. setup</a:t>
            </a:r>
          </a:p>
          <a:p>
            <a:r>
              <a:rPr lang="en-US" dirty="0" smtClean="0"/>
              <a:t>3 bugs found</a:t>
            </a:r>
          </a:p>
          <a:p>
            <a:r>
              <a:rPr lang="en-US" dirty="0"/>
              <a:t>Issues: Stability, both of the feature (good) and of the test automation (not so good</a:t>
            </a:r>
            <a:r>
              <a:rPr lang="en-US" dirty="0" smtClean="0"/>
              <a:t>)</a:t>
            </a:r>
          </a:p>
          <a:p>
            <a:r>
              <a:rPr lang="en-US" dirty="0" smtClean="0"/>
              <a:t>Latest use: Look for a specific occasional error</a:t>
            </a:r>
          </a:p>
        </p:txBody>
      </p:sp>
      <p:sp>
        <p:nvSpPr>
          <p:cNvPr id="4" name="Footer Placeholder 3"/>
          <p:cNvSpPr>
            <a:spLocks noGrp="1"/>
          </p:cNvSpPr>
          <p:nvPr>
            <p:ph type="ftr" sz="quarter" idx="11"/>
          </p:nvPr>
        </p:nvSpPr>
        <p:spPr/>
        <p:txBody>
          <a:bodyPr/>
          <a:lstStyle/>
          <a:p>
            <a:r>
              <a:rPr lang="en-US" dirty="0" smtClean="0"/>
              <a:t>Model Based Tests</a:t>
            </a:r>
            <a:endParaRPr lang="en-US" dirty="0"/>
          </a:p>
        </p:txBody>
      </p:sp>
    </p:spTree>
    <p:extLst>
      <p:ext uri="{BB962C8B-B14F-4D97-AF65-F5344CB8AC3E}">
        <p14:creationId xmlns:p14="http://schemas.microsoft.com/office/powerpoint/2010/main" val="23752274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Links </a:t>
            </a:r>
            <a:endParaRPr lang="en-US" dirty="0"/>
          </a:p>
        </p:txBody>
      </p:sp>
      <p:sp>
        <p:nvSpPr>
          <p:cNvPr id="3" name="Content Placeholder 2"/>
          <p:cNvSpPr>
            <a:spLocks noGrp="1"/>
          </p:cNvSpPr>
          <p:nvPr>
            <p:ph idx="1"/>
          </p:nvPr>
        </p:nvSpPr>
        <p:spPr/>
        <p:txBody>
          <a:bodyPr/>
          <a:lstStyle/>
          <a:p>
            <a:r>
              <a:rPr lang="en-US" dirty="0" smtClean="0"/>
              <a:t>Nmodel</a:t>
            </a:r>
            <a:r>
              <a:rPr lang="en-US" dirty="0"/>
              <a:t>: </a:t>
            </a:r>
            <a:r>
              <a:rPr lang="en-US" dirty="0">
                <a:hlinkClick r:id="rId3"/>
              </a:rPr>
              <a:t>http://</a:t>
            </a:r>
            <a:r>
              <a:rPr lang="en-US" dirty="0" smtClean="0">
                <a:hlinkClick r:id="rId3"/>
              </a:rPr>
              <a:t>nmodel.codeplex.com</a:t>
            </a:r>
            <a:endParaRPr lang="en-US" dirty="0" smtClean="0"/>
          </a:p>
          <a:p>
            <a:r>
              <a:rPr lang="en-US" dirty="0" smtClean="0"/>
              <a:t>Book:</a:t>
            </a:r>
          </a:p>
          <a:p>
            <a:pPr marL="229500" lvl="1" indent="0">
              <a:buNone/>
            </a:pPr>
            <a:r>
              <a:rPr lang="en-US" sz="1000" b="1" dirty="0" smtClean="0"/>
              <a:t>Model-based </a:t>
            </a:r>
            <a:r>
              <a:rPr lang="en-US" sz="1000" b="1" dirty="0"/>
              <a:t>Software Testing and Analysis with C#</a:t>
            </a:r>
            <a:r>
              <a:rPr lang="en-US" sz="1000" dirty="0"/>
              <a:t/>
            </a:r>
            <a:br>
              <a:rPr lang="en-US" sz="1000" dirty="0"/>
            </a:br>
            <a:r>
              <a:rPr lang="en-US" sz="1000" dirty="0"/>
              <a:t>Jonathan Jacky, Margus Veanes, Colin Campbell, Wolfram Schulte</a:t>
            </a:r>
            <a:br>
              <a:rPr lang="en-US" sz="1000" dirty="0"/>
            </a:br>
            <a:r>
              <a:rPr lang="en-US" sz="1000" dirty="0"/>
              <a:t>Cambridge University Press, 2008 (available December 2007) </a:t>
            </a:r>
          </a:p>
        </p:txBody>
      </p:sp>
      <p:sp>
        <p:nvSpPr>
          <p:cNvPr id="4" name="Footer Placeholder 3"/>
          <p:cNvSpPr>
            <a:spLocks noGrp="1"/>
          </p:cNvSpPr>
          <p:nvPr>
            <p:ph type="ftr" sz="quarter" idx="11"/>
          </p:nvPr>
        </p:nvSpPr>
        <p:spPr/>
        <p:txBody>
          <a:bodyPr/>
          <a:lstStyle/>
          <a:p>
            <a:r>
              <a:rPr lang="en-US" dirty="0" smtClean="0"/>
              <a:t>Model Based Tests</a:t>
            </a:r>
            <a:endParaRPr lang="en-US" dirty="0"/>
          </a:p>
        </p:txBody>
      </p:sp>
      <p:pic>
        <p:nvPicPr>
          <p:cNvPr id="5" name="Picture 4"/>
          <p:cNvPicPr>
            <a:picLocks noChangeAspect="1"/>
          </p:cNvPicPr>
          <p:nvPr/>
        </p:nvPicPr>
        <p:blipFill>
          <a:blip r:embed="rId4"/>
          <a:stretch>
            <a:fillRect/>
          </a:stretch>
        </p:blipFill>
        <p:spPr>
          <a:xfrm>
            <a:off x="6577263" y="1715134"/>
            <a:ext cx="1795211" cy="2537591"/>
          </a:xfrm>
          <a:prstGeom prst="rect">
            <a:avLst/>
          </a:prstGeom>
        </p:spPr>
      </p:pic>
      <p:sp>
        <p:nvSpPr>
          <p:cNvPr id="6" name="TextBox 5"/>
          <p:cNvSpPr txBox="1"/>
          <p:nvPr/>
        </p:nvSpPr>
        <p:spPr>
          <a:xfrm>
            <a:off x="431800" y="3410712"/>
            <a:ext cx="3589124" cy="1384995"/>
          </a:xfrm>
          <a:prstGeom prst="rect">
            <a:avLst/>
          </a:prstGeom>
          <a:noFill/>
        </p:spPr>
        <p:txBody>
          <a:bodyPr wrap="none" lIns="0" tIns="0" rIns="0" bIns="0" rtlCol="0">
            <a:spAutoFit/>
          </a:bodyPr>
          <a:lstStyle/>
          <a:p>
            <a:pPr marL="342900" indent="-342900">
              <a:lnSpc>
                <a:spcPct val="100000"/>
              </a:lnSpc>
              <a:spcAft>
                <a:spcPts val="1800"/>
              </a:spcAft>
              <a:buFont typeface="Arial" panose="020B0604020202020204" pitchFamily="34" charset="0"/>
              <a:buChar char="•"/>
            </a:pPr>
            <a:r>
              <a:rPr lang="en-US" sz="2000" dirty="0">
                <a:solidFill>
                  <a:schemeClr val="accent6"/>
                </a:solidFill>
              </a:rPr>
              <a:t>Pict, pairwise testing tool</a:t>
            </a:r>
          </a:p>
          <a:p>
            <a:pPr marL="800100" lvl="1" indent="-342900">
              <a:spcAft>
                <a:spcPts val="1800"/>
              </a:spcAft>
              <a:buFont typeface="Arial" panose="020B0604020202020204" pitchFamily="34" charset="0"/>
              <a:buChar char="•"/>
            </a:pPr>
            <a:r>
              <a:rPr lang="en-US" sz="2000" dirty="0" smtClean="0">
                <a:solidFill>
                  <a:srgbClr val="002E5D"/>
                </a:solidFill>
                <a:hlinkClick r:id="rId5"/>
              </a:rPr>
              <a:t>Open Source</a:t>
            </a:r>
            <a:endParaRPr lang="en-US" sz="2000" dirty="0" smtClean="0">
              <a:solidFill>
                <a:srgbClr val="002E5D"/>
              </a:solidFill>
            </a:endParaRPr>
          </a:p>
          <a:p>
            <a:pPr marL="800100" lvl="1" indent="-342900">
              <a:spcAft>
                <a:spcPts val="1800"/>
              </a:spcAft>
              <a:buFont typeface="Arial" panose="020B0604020202020204" pitchFamily="34" charset="0"/>
              <a:buChar char="•"/>
            </a:pPr>
            <a:r>
              <a:rPr lang="en-US" sz="2000" dirty="0" smtClean="0">
                <a:solidFill>
                  <a:srgbClr val="002E5D"/>
                </a:solidFill>
                <a:hlinkClick r:id="rId6"/>
              </a:rPr>
              <a:t>Download</a:t>
            </a:r>
            <a:endParaRPr lang="en-US" sz="2000" dirty="0" smtClean="0">
              <a:solidFill>
                <a:srgbClr val="002E5D"/>
              </a:solidFill>
            </a:endParaRPr>
          </a:p>
        </p:txBody>
      </p:sp>
    </p:spTree>
    <p:extLst>
      <p:ext uri="{BB962C8B-B14F-4D97-AF65-F5344CB8AC3E}">
        <p14:creationId xmlns:p14="http://schemas.microsoft.com/office/powerpoint/2010/main" val="38417627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r>
              <a:rPr lang="en-US" dirty="0" smtClean="0"/>
              <a:t>Please ask</a:t>
            </a:r>
          </a:p>
          <a:p>
            <a:endParaRPr lang="en-US" dirty="0"/>
          </a:p>
        </p:txBody>
      </p:sp>
      <p:sp>
        <p:nvSpPr>
          <p:cNvPr id="4" name="Footer Placeholder 3"/>
          <p:cNvSpPr>
            <a:spLocks noGrp="1"/>
          </p:cNvSpPr>
          <p:nvPr>
            <p:ph type="ftr" sz="quarter" idx="11"/>
          </p:nvPr>
        </p:nvSpPr>
        <p:spPr/>
        <p:txBody>
          <a:bodyPr/>
          <a:lstStyle/>
          <a:p>
            <a:r>
              <a:rPr lang="en-US" dirty="0" smtClean="0"/>
              <a:t>Model Based Tests</a:t>
            </a:r>
            <a:endParaRPr lang="en-US" dirty="0"/>
          </a:p>
        </p:txBody>
      </p:sp>
    </p:spTree>
    <p:extLst>
      <p:ext uri="{BB962C8B-B14F-4D97-AF65-F5344CB8AC3E}">
        <p14:creationId xmlns:p14="http://schemas.microsoft.com/office/powerpoint/2010/main" val="17110847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Model Description: </a:t>
            </a:r>
            <a:r>
              <a:rPr lang="en-US" sz="2200" dirty="0" smtClean="0"/>
              <a:t>Action Considerations</a:t>
            </a:r>
            <a:endParaRPr lang="en-US" sz="2200" dirty="0"/>
          </a:p>
        </p:txBody>
      </p:sp>
      <p:sp>
        <p:nvSpPr>
          <p:cNvPr id="4" name="Footer Placeholder 3"/>
          <p:cNvSpPr>
            <a:spLocks noGrp="1"/>
          </p:cNvSpPr>
          <p:nvPr>
            <p:ph type="ftr" sz="quarter" idx="11"/>
          </p:nvPr>
        </p:nvSpPr>
        <p:spPr/>
        <p:txBody>
          <a:bodyPr/>
          <a:lstStyle/>
          <a:p>
            <a:r>
              <a:rPr lang="en-US" dirty="0" smtClean="0"/>
              <a:t>Model Based Tests</a:t>
            </a:r>
            <a:endParaRPr lang="en-US" dirty="0"/>
          </a:p>
        </p:txBody>
      </p:sp>
      <p:sp>
        <p:nvSpPr>
          <p:cNvPr id="3" name="TextBox 2"/>
          <p:cNvSpPr txBox="1"/>
          <p:nvPr/>
        </p:nvSpPr>
        <p:spPr>
          <a:xfrm>
            <a:off x="762000" y="3368842"/>
            <a:ext cx="7550728" cy="3077766"/>
          </a:xfrm>
          <a:prstGeom prst="rect">
            <a:avLst/>
          </a:prstGeom>
          <a:noFill/>
        </p:spPr>
        <p:txBody>
          <a:bodyPr wrap="square" lIns="0" tIns="0" rIns="0" bIns="0" rtlCol="0">
            <a:spAutoFit/>
          </a:bodyPr>
          <a:lstStyle/>
          <a:p>
            <a:pPr marL="342900" indent="-342900">
              <a:lnSpc>
                <a:spcPct val="100000"/>
              </a:lnSpc>
              <a:spcAft>
                <a:spcPts val="1800"/>
              </a:spcAft>
              <a:buFont typeface="Arial" panose="020B0604020202020204" pitchFamily="34" charset="0"/>
              <a:buChar char="•"/>
            </a:pPr>
            <a:r>
              <a:rPr lang="en-US" sz="2000" dirty="0">
                <a:solidFill>
                  <a:srgbClr val="002E5D"/>
                </a:solidFill>
              </a:rPr>
              <a:t>Actions that cannot happen, like when a button is not visible, should be left out</a:t>
            </a:r>
          </a:p>
          <a:p>
            <a:pPr marL="342900" indent="-342900">
              <a:lnSpc>
                <a:spcPct val="100000"/>
              </a:lnSpc>
              <a:spcAft>
                <a:spcPts val="1800"/>
              </a:spcAft>
              <a:buFont typeface="Arial" panose="020B0604020202020204" pitchFamily="34" charset="0"/>
              <a:buChar char="•"/>
            </a:pPr>
            <a:r>
              <a:rPr lang="en-US" sz="2000" dirty="0">
                <a:solidFill>
                  <a:srgbClr val="002E5D"/>
                </a:solidFill>
              </a:rPr>
              <a:t>Actions that provoke an error message can be included</a:t>
            </a:r>
          </a:p>
          <a:p>
            <a:pPr marL="342900" indent="-342900">
              <a:lnSpc>
                <a:spcPct val="100000"/>
              </a:lnSpc>
              <a:spcAft>
                <a:spcPts val="1800"/>
              </a:spcAft>
              <a:buFont typeface="Arial" panose="020B0604020202020204" pitchFamily="34" charset="0"/>
              <a:buChar char="•"/>
            </a:pPr>
            <a:r>
              <a:rPr lang="en-US" sz="2000" dirty="0" smtClean="0">
                <a:solidFill>
                  <a:srgbClr val="002E5D"/>
                </a:solidFill>
              </a:rPr>
              <a:t>Verifications can be more or less exhaustive</a:t>
            </a:r>
          </a:p>
          <a:p>
            <a:pPr marL="800100" lvl="1" indent="-342900">
              <a:spcAft>
                <a:spcPts val="1800"/>
              </a:spcAft>
              <a:buFont typeface="Arial" panose="020B0604020202020204" pitchFamily="34" charset="0"/>
              <a:buChar char="•"/>
            </a:pPr>
            <a:r>
              <a:rPr lang="en-US" sz="2000" dirty="0" smtClean="0">
                <a:solidFill>
                  <a:srgbClr val="002E5D"/>
                </a:solidFill>
              </a:rPr>
              <a:t>Start out simple, e.g. looking for crashes after any action</a:t>
            </a:r>
          </a:p>
          <a:p>
            <a:pPr marL="800100" lvl="1" indent="-342900">
              <a:spcAft>
                <a:spcPts val="1800"/>
              </a:spcAft>
              <a:buFont typeface="Arial" panose="020B0604020202020204" pitchFamily="34" charset="0"/>
              <a:buChar char="•"/>
            </a:pPr>
            <a:r>
              <a:rPr lang="en-US" sz="2000" dirty="0" smtClean="0">
                <a:solidFill>
                  <a:srgbClr val="002E5D"/>
                </a:solidFill>
              </a:rPr>
              <a:t>Later add more detailed checks of action success</a:t>
            </a:r>
          </a:p>
        </p:txBody>
      </p:sp>
      <p:graphicFrame>
        <p:nvGraphicFramePr>
          <p:cNvPr id="13" name="Content Placeholder 6"/>
          <p:cNvGraphicFramePr>
            <a:graphicFrameLocks/>
          </p:cNvGraphicFramePr>
          <p:nvPr>
            <p:extLst>
              <p:ext uri="{D42A27DB-BD31-4B8C-83A1-F6EECF244321}">
                <p14:modId xmlns:p14="http://schemas.microsoft.com/office/powerpoint/2010/main" val="1451087813"/>
              </p:ext>
            </p:extLst>
          </p:nvPr>
        </p:nvGraphicFramePr>
        <p:xfrm>
          <a:off x="657731" y="1089025"/>
          <a:ext cx="1537854" cy="1112520"/>
        </p:xfrm>
        <a:graphic>
          <a:graphicData uri="http://schemas.openxmlformats.org/drawingml/2006/table">
            <a:tbl>
              <a:tblPr firstRow="1" bandRow="1">
                <a:tableStyleId>{5C22544A-7EE6-4342-B048-85BDC9FD1C3A}</a:tableStyleId>
              </a:tblPr>
              <a:tblGrid>
                <a:gridCol w="1537854"/>
              </a:tblGrid>
              <a:tr h="370840">
                <a:tc>
                  <a:txBody>
                    <a:bodyPr/>
                    <a:lstStyle/>
                    <a:p>
                      <a:r>
                        <a:rPr lang="en-US" dirty="0" smtClean="0"/>
                        <a:t>Actions</a:t>
                      </a:r>
                      <a:endParaRPr lang="en-US" dirty="0"/>
                    </a:p>
                  </a:txBody>
                  <a:tcPr/>
                </a:tc>
              </a:tr>
              <a:tr h="370840">
                <a:tc>
                  <a:txBody>
                    <a:bodyPr/>
                    <a:lstStyle/>
                    <a:p>
                      <a:r>
                        <a:rPr lang="en-US" dirty="0" smtClean="0"/>
                        <a:t>Start_SC</a:t>
                      </a:r>
                      <a:endParaRPr lang="en-US" dirty="0"/>
                    </a:p>
                  </a:txBody>
                  <a:tcPr/>
                </a:tc>
              </a:tr>
              <a:tr h="370840">
                <a:tc>
                  <a:txBody>
                    <a:bodyPr/>
                    <a:lstStyle/>
                    <a:p>
                      <a:r>
                        <a:rPr lang="en-US" dirty="0" smtClean="0"/>
                        <a:t>Stop_SC</a:t>
                      </a:r>
                      <a:endParaRPr lang="en-US" dirty="0"/>
                    </a:p>
                  </a:txBody>
                  <a:tcPr/>
                </a:tc>
              </a:tr>
            </a:tbl>
          </a:graphicData>
        </a:graphic>
      </p:graphicFrame>
      <p:graphicFrame>
        <p:nvGraphicFramePr>
          <p:cNvPr id="14" name="Content Placeholder 6"/>
          <p:cNvGraphicFramePr>
            <a:graphicFrameLocks/>
          </p:cNvGraphicFramePr>
          <p:nvPr>
            <p:extLst>
              <p:ext uri="{D42A27DB-BD31-4B8C-83A1-F6EECF244321}">
                <p14:modId xmlns:p14="http://schemas.microsoft.com/office/powerpoint/2010/main" val="1073573889"/>
              </p:ext>
            </p:extLst>
          </p:nvPr>
        </p:nvGraphicFramePr>
        <p:xfrm>
          <a:off x="5119356" y="1091278"/>
          <a:ext cx="1667164" cy="2085340"/>
        </p:xfrm>
        <a:graphic>
          <a:graphicData uri="http://schemas.openxmlformats.org/drawingml/2006/table">
            <a:tbl>
              <a:tblPr firstRow="1" bandRow="1">
                <a:tableStyleId>{5C22544A-7EE6-4342-B048-85BDC9FD1C3A}</a:tableStyleId>
              </a:tblPr>
              <a:tblGrid>
                <a:gridCol w="1667164"/>
              </a:tblGrid>
              <a:tr h="370840">
                <a:tc>
                  <a:txBody>
                    <a:bodyPr/>
                    <a:lstStyle/>
                    <a:p>
                      <a:r>
                        <a:rPr lang="en-US" dirty="0" smtClean="0"/>
                        <a:t>Actions</a:t>
                      </a:r>
                      <a:endParaRPr lang="en-US" dirty="0"/>
                    </a:p>
                  </a:txBody>
                  <a:tcPr/>
                </a:tc>
              </a:tr>
              <a:tr h="370840">
                <a:tc>
                  <a:txBody>
                    <a:bodyPr/>
                    <a:lstStyle/>
                    <a:p>
                      <a:r>
                        <a:rPr lang="en-US" dirty="0" smtClean="0"/>
                        <a:t>Goto_Live | SC_running</a:t>
                      </a:r>
                      <a:endParaRPr lang="en-US" dirty="0"/>
                    </a:p>
                  </a:txBody>
                  <a:tcPr/>
                </a:tc>
              </a:tr>
              <a:tr h="370840">
                <a:tc>
                  <a:txBody>
                    <a:bodyPr/>
                    <a:lstStyle/>
                    <a:p>
                      <a:r>
                        <a:rPr lang="en-US" dirty="0" smtClean="0"/>
                        <a:t>Goto_Playback | SC_running</a:t>
                      </a:r>
                      <a:endParaRPr lang="en-US" dirty="0"/>
                    </a:p>
                  </a:txBody>
                  <a:tcPr/>
                </a:tc>
              </a:tr>
              <a:tr h="370840">
                <a:tc>
                  <a:txBody>
                    <a:bodyPr/>
                    <a:lstStyle/>
                    <a:p>
                      <a:r>
                        <a:rPr lang="en-US" dirty="0" smtClean="0"/>
                        <a:t>Goto_Playback_Play | SC_running</a:t>
                      </a:r>
                      <a:endParaRPr lang="en-US" dirty="0"/>
                    </a:p>
                  </a:txBody>
                  <a:tcPr/>
                </a:tc>
              </a:tr>
            </a:tbl>
          </a:graphicData>
        </a:graphic>
      </p:graphicFrame>
      <p:graphicFrame>
        <p:nvGraphicFramePr>
          <p:cNvPr id="15" name="Content Placeholder 6"/>
          <p:cNvGraphicFramePr>
            <a:graphicFrameLocks/>
          </p:cNvGraphicFramePr>
          <p:nvPr>
            <p:extLst>
              <p:ext uri="{D42A27DB-BD31-4B8C-83A1-F6EECF244321}">
                <p14:modId xmlns:p14="http://schemas.microsoft.com/office/powerpoint/2010/main" val="1448370228"/>
              </p:ext>
            </p:extLst>
          </p:nvPr>
        </p:nvGraphicFramePr>
        <p:xfrm>
          <a:off x="2294874" y="1093358"/>
          <a:ext cx="1293093" cy="1483360"/>
        </p:xfrm>
        <a:graphic>
          <a:graphicData uri="http://schemas.openxmlformats.org/drawingml/2006/table">
            <a:tbl>
              <a:tblPr firstRow="1" bandRow="1">
                <a:tableStyleId>{5C22544A-7EE6-4342-B048-85BDC9FD1C3A}</a:tableStyleId>
              </a:tblPr>
              <a:tblGrid>
                <a:gridCol w="1293093"/>
              </a:tblGrid>
              <a:tr h="370840">
                <a:tc>
                  <a:txBody>
                    <a:bodyPr/>
                    <a:lstStyle/>
                    <a:p>
                      <a:r>
                        <a:rPr lang="en-US" dirty="0" smtClean="0"/>
                        <a:t>Actions</a:t>
                      </a:r>
                      <a:endParaRPr lang="en-US" dirty="0"/>
                    </a:p>
                  </a:txBody>
                  <a:tcPr/>
                </a:tc>
              </a:tr>
              <a:tr h="370840">
                <a:tc>
                  <a:txBody>
                    <a:bodyPr/>
                    <a:lstStyle/>
                    <a:p>
                      <a:r>
                        <a:rPr lang="en-US" dirty="0" smtClean="0"/>
                        <a:t>MoveTo_RS1</a:t>
                      </a:r>
                      <a:endParaRPr lang="en-US" dirty="0"/>
                    </a:p>
                  </a:txBody>
                  <a:tcPr/>
                </a:tc>
              </a:tr>
              <a:tr h="370840">
                <a:tc>
                  <a:txBody>
                    <a:bodyPr/>
                    <a:lstStyle/>
                    <a:p>
                      <a:r>
                        <a:rPr lang="en-US" dirty="0" smtClean="0"/>
                        <a:t>MoveTo_RS2</a:t>
                      </a:r>
                      <a:endParaRPr lang="en-US" dirty="0"/>
                    </a:p>
                  </a:txBody>
                  <a:tcPr/>
                </a:tc>
              </a:tr>
              <a:tr h="370840">
                <a:tc>
                  <a:txBody>
                    <a:bodyPr/>
                    <a:lstStyle/>
                    <a:p>
                      <a:r>
                        <a:rPr lang="en-US" dirty="0" smtClean="0"/>
                        <a:t>MoveTo_RS3</a:t>
                      </a:r>
                      <a:endParaRPr lang="en-US" dirty="0"/>
                    </a:p>
                  </a:txBody>
                  <a:tcPr/>
                </a:tc>
              </a:tr>
            </a:tbl>
          </a:graphicData>
        </a:graphic>
      </p:graphicFrame>
      <p:graphicFrame>
        <p:nvGraphicFramePr>
          <p:cNvPr id="16" name="Content Placeholder 6"/>
          <p:cNvGraphicFramePr>
            <a:graphicFrameLocks/>
          </p:cNvGraphicFramePr>
          <p:nvPr>
            <p:extLst>
              <p:ext uri="{D42A27DB-BD31-4B8C-83A1-F6EECF244321}">
                <p14:modId xmlns:p14="http://schemas.microsoft.com/office/powerpoint/2010/main" val="3584047302"/>
              </p:ext>
            </p:extLst>
          </p:nvPr>
        </p:nvGraphicFramePr>
        <p:xfrm>
          <a:off x="6892274" y="1096243"/>
          <a:ext cx="1868846" cy="2199640"/>
        </p:xfrm>
        <a:graphic>
          <a:graphicData uri="http://schemas.openxmlformats.org/drawingml/2006/table">
            <a:tbl>
              <a:tblPr firstRow="1" bandRow="1">
                <a:tableStyleId>{5C22544A-7EE6-4342-B048-85BDC9FD1C3A}</a:tableStyleId>
              </a:tblPr>
              <a:tblGrid>
                <a:gridCol w="1868846"/>
              </a:tblGrid>
              <a:tr h="370840">
                <a:tc>
                  <a:txBody>
                    <a:bodyPr/>
                    <a:lstStyle/>
                    <a:p>
                      <a:r>
                        <a:rPr lang="en-US" dirty="0" smtClean="0"/>
                        <a:t>Actions</a:t>
                      </a:r>
                      <a:endParaRPr lang="en-US" dirty="0"/>
                    </a:p>
                  </a:txBody>
                  <a:tcPr/>
                </a:tc>
              </a:tr>
              <a:tr h="370840">
                <a:tc>
                  <a:txBody>
                    <a:bodyPr/>
                    <a:lstStyle/>
                    <a:p>
                      <a:r>
                        <a:rPr lang="en-US" dirty="0" smtClean="0"/>
                        <a:t>Add_Lock | SC_running &amp;&amp; (Playback_playing ||Playback_none)</a:t>
                      </a:r>
                      <a:endParaRPr lang="en-US" dirty="0"/>
                    </a:p>
                  </a:txBody>
                  <a:tcPr/>
                </a:tc>
              </a:tr>
              <a:tr h="370840">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dirty="0" smtClean="0"/>
                        <a:t>Delete_Lock | SC_running &amp;&amp; (Playback_playing ||Playback_none)</a:t>
                      </a:r>
                    </a:p>
                  </a:txBody>
                  <a:tcPr/>
                </a:tc>
              </a:tr>
            </a:tbl>
          </a:graphicData>
        </a:graphic>
      </p:graphicFrame>
      <p:graphicFrame>
        <p:nvGraphicFramePr>
          <p:cNvPr id="17" name="Content Placeholder 6"/>
          <p:cNvGraphicFramePr>
            <a:graphicFrameLocks/>
          </p:cNvGraphicFramePr>
          <p:nvPr>
            <p:extLst>
              <p:ext uri="{D42A27DB-BD31-4B8C-83A1-F6EECF244321}">
                <p14:modId xmlns:p14="http://schemas.microsoft.com/office/powerpoint/2010/main" val="4136714925"/>
              </p:ext>
            </p:extLst>
          </p:nvPr>
        </p:nvGraphicFramePr>
        <p:xfrm>
          <a:off x="3698803" y="1089025"/>
          <a:ext cx="1309254" cy="1112520"/>
        </p:xfrm>
        <a:graphic>
          <a:graphicData uri="http://schemas.openxmlformats.org/drawingml/2006/table">
            <a:tbl>
              <a:tblPr firstRow="1" bandRow="1">
                <a:tableStyleId>{5C22544A-7EE6-4342-B048-85BDC9FD1C3A}</a:tableStyleId>
              </a:tblPr>
              <a:tblGrid>
                <a:gridCol w="1309254"/>
              </a:tblGrid>
              <a:tr h="370840">
                <a:tc>
                  <a:txBody>
                    <a:bodyPr/>
                    <a:lstStyle/>
                    <a:p>
                      <a:r>
                        <a:rPr lang="en-US" dirty="0" smtClean="0"/>
                        <a:t>Actions</a:t>
                      </a:r>
                      <a:endParaRPr lang="en-US" dirty="0"/>
                    </a:p>
                  </a:txBody>
                  <a:tcPr/>
                </a:tc>
              </a:tr>
              <a:tr h="370840">
                <a:tc>
                  <a:txBody>
                    <a:bodyPr/>
                    <a:lstStyle/>
                    <a:p>
                      <a:r>
                        <a:rPr lang="en-US" dirty="0" smtClean="0"/>
                        <a:t>Start_rec</a:t>
                      </a:r>
                      <a:endParaRPr lang="en-US" dirty="0"/>
                    </a:p>
                  </a:txBody>
                  <a:tcPr/>
                </a:tc>
              </a:tr>
              <a:tr h="370840">
                <a:tc>
                  <a:txBody>
                    <a:bodyPr/>
                    <a:lstStyle/>
                    <a:p>
                      <a:r>
                        <a:rPr lang="en-US" dirty="0" smtClean="0"/>
                        <a:t>Stop_rec</a:t>
                      </a:r>
                      <a:endParaRPr lang="en-US" dirty="0"/>
                    </a:p>
                  </a:txBody>
                  <a:tcPr/>
                </a:tc>
              </a:tr>
            </a:tbl>
          </a:graphicData>
        </a:graphic>
      </p:graphicFrame>
    </p:spTree>
    <p:extLst>
      <p:ext uri="{BB962C8B-B14F-4D97-AF65-F5344CB8AC3E}">
        <p14:creationId xmlns:p14="http://schemas.microsoft.com/office/powerpoint/2010/main" val="283837985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 Reset</a:t>
            </a:r>
            <a:endParaRPr lang="en-US" dirty="0"/>
          </a:p>
        </p:txBody>
      </p:sp>
      <p:sp>
        <p:nvSpPr>
          <p:cNvPr id="4" name="Footer Placeholder 3"/>
          <p:cNvSpPr>
            <a:spLocks noGrp="1"/>
          </p:cNvSpPr>
          <p:nvPr>
            <p:ph type="ftr" sz="quarter" idx="11"/>
          </p:nvPr>
        </p:nvSpPr>
        <p:spPr/>
        <p:txBody>
          <a:bodyPr/>
          <a:lstStyle/>
          <a:p>
            <a:r>
              <a:rPr lang="en-US" smtClean="0"/>
              <a:t>Model Based Tests</a:t>
            </a:r>
            <a:endParaRPr lang="en-US" dirty="0"/>
          </a:p>
        </p:txBody>
      </p:sp>
      <p:sp>
        <p:nvSpPr>
          <p:cNvPr id="5" name="Rectangle 1"/>
          <p:cNvSpPr>
            <a:spLocks noGrp="1" noChangeArrowheads="1"/>
          </p:cNvSpPr>
          <p:nvPr>
            <p:ph idx="1"/>
          </p:nvPr>
        </p:nvSpPr>
        <p:spPr bwMode="auto">
          <a:xfrm>
            <a:off x="5987" y="1104558"/>
            <a:ext cx="9275296" cy="415498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808080"/>
                </a:solidFill>
                <a:effectLst/>
                <a:latin typeface="Consolas" panose="020B0609020204030204" pitchFamily="49" charset="0"/>
                <a:cs typeface="Consolas" panose="020B0609020204030204" pitchFamily="49" charset="0"/>
              </a:rPr>
              <a:t>///</a:t>
            </a:r>
            <a:r>
              <a:rPr kumimoji="0" lang="en-US" altLang="en-US" sz="1200" b="0" i="0" u="none" strike="noStrike" cap="none" normalizeH="0" baseline="0" dirty="0" smtClean="0">
                <a:ln>
                  <a:noFill/>
                </a:ln>
                <a:solidFill>
                  <a:srgbClr val="008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808080"/>
                </a:solidFill>
                <a:effectLst/>
                <a:latin typeface="Consolas" panose="020B0609020204030204" pitchFamily="49" charset="0"/>
                <a:cs typeface="Consolas" panose="020B0609020204030204" pitchFamily="49" charset="0"/>
              </a:rPr>
              <a:t>&lt;summary&gt;</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808080"/>
                </a:solidFill>
                <a:effectLst/>
                <a:latin typeface="Consolas" panose="020B0609020204030204" pitchFamily="49" charset="0"/>
                <a:cs typeface="Consolas" panose="020B0609020204030204" pitchFamily="49" charset="0"/>
              </a:rPr>
              <a:t>///</a:t>
            </a:r>
            <a:r>
              <a:rPr kumimoji="0" lang="en-US" altLang="en-US" sz="1200" b="0" i="0" u="none" strike="noStrike" cap="none" normalizeH="0" baseline="0" dirty="0" smtClean="0">
                <a:ln>
                  <a:noFill/>
                </a:ln>
                <a:solidFill>
                  <a:srgbClr val="008000"/>
                </a:solidFill>
                <a:effectLst/>
                <a:latin typeface="Consolas" panose="020B0609020204030204" pitchFamily="49" charset="0"/>
                <a:cs typeface="Consolas" panose="020B0609020204030204" pitchFamily="49" charset="0"/>
              </a:rPr>
              <a:t> Called from </a:t>
            </a:r>
            <a:r>
              <a:rPr kumimoji="0" lang="en-US" altLang="en-US" sz="1200" b="0" i="0" u="none" strike="noStrike" cap="none" normalizeH="0" baseline="0" dirty="0" err="1" smtClean="0">
                <a:ln>
                  <a:noFill/>
                </a:ln>
                <a:solidFill>
                  <a:srgbClr val="008000"/>
                </a:solidFill>
                <a:effectLst/>
                <a:latin typeface="Consolas" panose="020B0609020204030204" pitchFamily="49" charset="0"/>
                <a:cs typeface="Consolas" panose="020B0609020204030204" pitchFamily="49" charset="0"/>
              </a:rPr>
              <a:t>NMOdel</a:t>
            </a:r>
            <a:r>
              <a:rPr kumimoji="0" lang="en-US" altLang="en-US" sz="1200" b="0" i="0" u="none" strike="noStrike" cap="none" normalizeH="0" baseline="0" dirty="0" smtClean="0">
                <a:ln>
                  <a:noFill/>
                </a:ln>
                <a:solidFill>
                  <a:srgbClr val="008000"/>
                </a:solidFill>
                <a:effectLst/>
                <a:latin typeface="Consolas" panose="020B0609020204030204" pitchFamily="49" charset="0"/>
                <a:cs typeface="Consolas" panose="020B0609020204030204" pitchFamily="49" charset="0"/>
              </a:rPr>
              <a:t>/stepper after each test case.</a:t>
            </a:r>
          </a:p>
          <a:p>
            <a:pPr marL="0" lvl="0" indent="0" defTabSz="914400" eaLnBrk="0" fontAlgn="base" hangingPunct="0">
              <a:spcBef>
                <a:spcPct val="0"/>
              </a:spcBef>
              <a:spcAft>
                <a:spcPct val="0"/>
              </a:spcAft>
              <a:buNone/>
            </a:pPr>
            <a:r>
              <a:rPr lang="en-US" altLang="en-US" sz="1200" dirty="0">
                <a:solidFill>
                  <a:srgbClr val="808080"/>
                </a:solidFill>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008000"/>
                </a:solidFill>
                <a:effectLst/>
                <a:latin typeface="Consolas" panose="020B0609020204030204" pitchFamily="49" charset="0"/>
                <a:cs typeface="Consolas" panose="020B0609020204030204" pitchFamily="49" charset="0"/>
              </a:rPr>
              <a:t>Checks for failures and resets system to starting states. </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808080"/>
                </a:solidFill>
                <a:effectLst/>
                <a:latin typeface="Consolas" panose="020B0609020204030204" pitchFamily="49" charset="0"/>
                <a:cs typeface="Consolas" panose="020B0609020204030204" pitchFamily="49" charset="0"/>
              </a:rPr>
              <a:t>///</a:t>
            </a:r>
            <a:r>
              <a:rPr kumimoji="0" lang="en-US" altLang="en-US" sz="1200" b="0" i="0" u="none" strike="noStrike" cap="none" normalizeH="0" baseline="0" dirty="0" smtClean="0">
                <a:ln>
                  <a:noFill/>
                </a:ln>
                <a:solidFill>
                  <a:srgbClr val="008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808080"/>
                </a:solidFill>
                <a:effectLst/>
                <a:latin typeface="Consolas" panose="020B0609020204030204" pitchFamily="49" charset="0"/>
                <a:cs typeface="Consolas" panose="020B0609020204030204" pitchFamily="49" charset="0"/>
              </a:rPr>
              <a:t>&lt;/summary&gt;</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808080"/>
                </a:solidFill>
                <a:effectLst/>
                <a:latin typeface="Consolas" panose="020B0609020204030204" pitchFamily="49" charset="0"/>
                <a:cs typeface="Consolas" panose="020B0609020204030204" pitchFamily="49" charset="0"/>
              </a:rPr>
              <a:t>///</a:t>
            </a:r>
            <a:r>
              <a:rPr kumimoji="0" lang="en-US" altLang="en-US" sz="1200" b="0" i="0" u="none" strike="noStrike" cap="none" normalizeH="0" baseline="0" dirty="0" smtClean="0">
                <a:ln>
                  <a:noFill/>
                </a:ln>
                <a:solidFill>
                  <a:srgbClr val="008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808080"/>
                </a:solidFill>
                <a:effectLst/>
                <a:latin typeface="Consolas" panose="020B0609020204030204" pitchFamily="49" charset="0"/>
                <a:cs typeface="Consolas" panose="020B0609020204030204" pitchFamily="49" charset="0"/>
              </a:rPr>
              <a:t>&lt;</a:t>
            </a:r>
            <a:r>
              <a:rPr kumimoji="0" lang="en-US" altLang="en-US" sz="1200" b="0" i="0" u="none" strike="noStrike" cap="none" normalizeH="0" baseline="0" dirty="0" err="1" smtClean="0">
                <a:ln>
                  <a:noFill/>
                </a:ln>
                <a:solidFill>
                  <a:srgbClr val="808080"/>
                </a:solidFill>
                <a:effectLst/>
                <a:latin typeface="Consolas" panose="020B0609020204030204" pitchFamily="49" charset="0"/>
                <a:cs typeface="Consolas" panose="020B0609020204030204" pitchFamily="49" charset="0"/>
              </a:rPr>
              <a:t>param</a:t>
            </a:r>
            <a:r>
              <a:rPr kumimoji="0" lang="en-US" altLang="en-US" sz="1200" b="0" i="0" u="none" strike="noStrike" cap="none" normalizeH="0" baseline="0" dirty="0" smtClean="0">
                <a:ln>
                  <a:noFill/>
                </a:ln>
                <a:solidFill>
                  <a:srgbClr val="808080"/>
                </a:solidFill>
                <a:effectLst/>
                <a:latin typeface="Consolas" panose="020B0609020204030204" pitchFamily="49" charset="0"/>
                <a:cs typeface="Consolas" panose="020B0609020204030204" pitchFamily="49" charset="0"/>
              </a:rPr>
              <a:t> name="</a:t>
            </a:r>
            <a:r>
              <a:rPr kumimoji="0" lang="en-US" altLang="en-US" sz="1200" b="0" i="0" u="none" strike="noStrike" cap="none" normalizeH="0" baseline="0" dirty="0" err="1" smtClean="0">
                <a:ln>
                  <a:noFill/>
                </a:ln>
                <a:solidFill>
                  <a:srgbClr val="808080"/>
                </a:solidFill>
                <a:effectLst/>
                <a:latin typeface="Consolas" panose="020B0609020204030204" pitchFamily="49" charset="0"/>
                <a:cs typeface="Consolas" panose="020B0609020204030204" pitchFamily="49" charset="0"/>
              </a:rPr>
              <a:t>resetWithoutCheckpoints</a:t>
            </a:r>
            <a:r>
              <a:rPr kumimoji="0" lang="en-US" altLang="en-US" sz="1200" b="0" i="0" u="none" strike="noStrike" cap="none" normalizeH="0" baseline="0" dirty="0" smtClean="0">
                <a:ln>
                  <a:noFill/>
                </a:ln>
                <a:solidFill>
                  <a:srgbClr val="808080"/>
                </a:solidFill>
                <a:effectLst/>
                <a:latin typeface="Consolas" panose="020B0609020204030204" pitchFamily="49" charset="0"/>
                <a:cs typeface="Consolas" panose="020B0609020204030204" pitchFamily="49" charset="0"/>
              </a:rPr>
              <a:t>"&gt;</a:t>
            </a:r>
          </a:p>
          <a:p>
            <a:pPr marL="0" lvl="0" indent="0" defTabSz="914400" eaLnBrk="0" fontAlgn="base" hangingPunct="0">
              <a:spcBef>
                <a:spcPct val="0"/>
              </a:spcBef>
              <a:spcAft>
                <a:spcPct val="0"/>
              </a:spcAft>
              <a:buNone/>
            </a:pPr>
            <a:r>
              <a:rPr lang="en-US" altLang="en-US" sz="1200" dirty="0">
                <a:solidFill>
                  <a:srgbClr val="808080"/>
                </a:solidFill>
                <a:latin typeface="Consolas" panose="020B0609020204030204" pitchFamily="49" charset="0"/>
                <a:cs typeface="Consolas" panose="020B0609020204030204" pitchFamily="49" charset="0"/>
              </a:rPr>
              <a:t>/// </a:t>
            </a:r>
            <a:r>
              <a:rPr lang="en-US" altLang="en-US" sz="1200" dirty="0" smtClean="0">
                <a:solidFill>
                  <a:srgbClr val="808080"/>
                </a:solidFill>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008000"/>
                </a:solidFill>
                <a:effectLst/>
                <a:latin typeface="Consolas" panose="020B0609020204030204" pitchFamily="49" charset="0"/>
                <a:cs typeface="Consolas" panose="020B0609020204030204" pitchFamily="49" charset="0"/>
              </a:rPr>
              <a:t>True means the system is reset without using checkpoint, false resets using checkpoints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808080"/>
                </a:solidFill>
                <a:effectLst/>
                <a:latin typeface="Consolas" panose="020B0609020204030204" pitchFamily="49" charset="0"/>
                <a:cs typeface="Consolas" panose="020B0609020204030204" pitchFamily="49" charset="0"/>
              </a:rPr>
              <a:t>///</a:t>
            </a:r>
            <a:r>
              <a:rPr kumimoji="0" lang="en-US" altLang="en-US" sz="1200" b="0" i="0" u="none" strike="noStrike" cap="none" normalizeH="0" baseline="0" dirty="0" smtClean="0">
                <a:ln>
                  <a:noFill/>
                </a:ln>
                <a:solidFill>
                  <a:srgbClr val="008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808080"/>
                </a:solidFill>
                <a:effectLst/>
                <a:latin typeface="Consolas" panose="020B0609020204030204" pitchFamily="49" charset="0"/>
                <a:cs typeface="Consolas" panose="020B0609020204030204" pitchFamily="49" charset="0"/>
              </a:rPr>
              <a:t>&lt;/</a:t>
            </a:r>
            <a:r>
              <a:rPr kumimoji="0" lang="en-US" altLang="en-US" sz="1200" b="0" i="0" u="none" strike="noStrike" cap="none" normalizeH="0" baseline="0" dirty="0" err="1" smtClean="0">
                <a:ln>
                  <a:noFill/>
                </a:ln>
                <a:solidFill>
                  <a:srgbClr val="808080"/>
                </a:solidFill>
                <a:effectLst/>
                <a:latin typeface="Consolas" panose="020B0609020204030204" pitchFamily="49" charset="0"/>
                <a:cs typeface="Consolas" panose="020B0609020204030204" pitchFamily="49" charset="0"/>
              </a:rPr>
              <a:t>param</a:t>
            </a:r>
            <a:r>
              <a:rPr kumimoji="0" lang="en-US" altLang="en-US" sz="1200" b="0" i="0" u="none" strike="noStrike" cap="none" normalizeH="0" baseline="0" dirty="0" smtClean="0">
                <a:ln>
                  <a:noFill/>
                </a:ln>
                <a:solidFill>
                  <a:srgbClr val="808080"/>
                </a:solidFill>
                <a:effectLst/>
                <a:latin typeface="Consolas" panose="020B0609020204030204" pitchFamily="49" charset="0"/>
                <a:cs typeface="Consolas" panose="020B0609020204030204" pitchFamily="49" charset="0"/>
              </a:rPr>
              <a:t>&gt;</a:t>
            </a:r>
            <a:endPar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public</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void</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Reset(</a:t>
            </a:r>
            <a:r>
              <a:rPr kumimoji="0" lang="en-US" altLang="en-US" sz="1200" b="0" i="0" u="none" strike="noStrike" cap="none" normalizeH="0" baseline="0" dirty="0" err="1" smtClean="0">
                <a:ln>
                  <a:noFill/>
                </a:ln>
                <a:solidFill>
                  <a:srgbClr val="0000FF"/>
                </a:solidFill>
                <a:effectLst/>
                <a:latin typeface="Consolas" panose="020B0609020204030204" pitchFamily="49" charset="0"/>
                <a:cs typeface="Consolas" panose="020B0609020204030204" pitchFamily="49" charset="0"/>
              </a:rPr>
              <a:t>bool</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err="1" smtClean="0">
                <a:ln>
                  <a:noFill/>
                </a:ln>
                <a:solidFill>
                  <a:srgbClr val="000000"/>
                </a:solidFill>
                <a:effectLst/>
                <a:latin typeface="Consolas" panose="020B0609020204030204" pitchFamily="49" charset="0"/>
                <a:cs typeface="Consolas" panose="020B0609020204030204" pitchFamily="49" charset="0"/>
              </a:rPr>
              <a:t>resetWithoutCheckpoints</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true</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if</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err="1" smtClean="0">
                <a:ln>
                  <a:noFill/>
                </a:ln>
                <a:solidFill>
                  <a:srgbClr val="2B91AF"/>
                </a:solidFill>
                <a:effectLst/>
                <a:latin typeface="Consolas" panose="020B0609020204030204" pitchFamily="49" charset="0"/>
                <a:cs typeface="Consolas" panose="020B0609020204030204" pitchFamily="49" charset="0"/>
              </a:rPr>
              <a:t>MilestoneNModelCommandLine</a:t>
            </a:r>
            <a:r>
              <a:rPr kumimoji="0" lang="en-US" altLang="en-US" sz="1200" b="0" i="0" u="none" strike="noStrike" cap="none" normalizeH="0" baseline="0" dirty="0" err="1" smtClean="0">
                <a:ln>
                  <a:noFill/>
                </a:ln>
                <a:solidFill>
                  <a:srgbClr val="000000"/>
                </a:solidFill>
                <a:effectLst/>
                <a:latin typeface="Consolas" panose="020B0609020204030204" pitchFamily="49" charset="0"/>
                <a:cs typeface="Consolas" panose="020B0609020204030204" pitchFamily="49" charset="0"/>
              </a:rPr>
              <a:t>.NModelTestFailed</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r>
              <a:rPr kumimoji="0" lang="en-US" altLang="en-US" sz="1200" b="0" i="0" u="none" strike="noStrike" cap="none" normalizeH="0" baseline="0" dirty="0" err="1" smtClean="0">
                <a:ln>
                  <a:noFill/>
                </a:ln>
                <a:solidFill>
                  <a:srgbClr val="000000"/>
                </a:solidFill>
                <a:effectLst/>
                <a:latin typeface="Consolas" panose="020B0609020204030204" pitchFamily="49" charset="0"/>
                <a:cs typeface="Consolas" panose="020B0609020204030204" pitchFamily="49" charset="0"/>
              </a:rPr>
              <a:t>testCaseCounter</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err="1" smtClean="0">
                <a:ln>
                  <a:noFill/>
                </a:ln>
                <a:solidFill>
                  <a:srgbClr val="000000"/>
                </a:solidFill>
                <a:effectLst/>
                <a:latin typeface="Consolas" panose="020B0609020204030204" pitchFamily="49" charset="0"/>
                <a:cs typeface="Consolas" panose="020B0609020204030204" pitchFamily="49" charset="0"/>
              </a:rPr>
              <a:t>LogCurrentStates</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err="1" smtClean="0">
                <a:ln>
                  <a:noFill/>
                </a:ln>
                <a:solidFill>
                  <a:srgbClr val="2B91AF"/>
                </a:solidFill>
                <a:effectLst/>
                <a:latin typeface="Consolas" panose="020B0609020204030204" pitchFamily="49" charset="0"/>
                <a:cs typeface="Consolas" panose="020B0609020204030204" pitchFamily="49" charset="0"/>
              </a:rPr>
              <a:t>Assert</a:t>
            </a:r>
            <a:r>
              <a:rPr kumimoji="0" lang="en-US" altLang="en-US" sz="1200" b="0" i="0" u="none" strike="noStrike" cap="none" normalizeH="0" baseline="0" dirty="0" err="1" smtClean="0">
                <a:ln>
                  <a:noFill/>
                </a:ln>
                <a:solidFill>
                  <a:srgbClr val="000000"/>
                </a:solidFill>
                <a:effectLst/>
                <a:latin typeface="Consolas" panose="020B0609020204030204" pitchFamily="49" charset="0"/>
                <a:cs typeface="Consolas" panose="020B0609020204030204" pitchFamily="49" charset="0"/>
              </a:rPr>
              <a:t>.Fail</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r>
              <a:rPr kumimoji="0" lang="en-US" altLang="en-US" sz="1200" b="0" i="0" u="none" strike="noStrike" cap="none" normalizeH="0" baseline="0" dirty="0" smtClean="0">
                <a:ln>
                  <a:noFill/>
                </a:ln>
                <a:solidFill>
                  <a:srgbClr val="A31515"/>
                </a:solidFill>
                <a:effectLst/>
                <a:latin typeface="Consolas" panose="020B0609020204030204" pitchFamily="49" charset="0"/>
                <a:cs typeface="Consolas" panose="020B0609020204030204" pitchFamily="49" charset="0"/>
              </a:rPr>
              <a:t>"A failure was encountered. See previous logs for details"</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using</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err="1" smtClean="0">
                <a:ln>
                  <a:noFill/>
                </a:ln>
                <a:solidFill>
                  <a:srgbClr val="2B91AF"/>
                </a:solidFill>
                <a:effectLst/>
                <a:latin typeface="Consolas" panose="020B0609020204030204" pitchFamily="49" charset="0"/>
                <a:cs typeface="Consolas" panose="020B0609020204030204" pitchFamily="49" charset="0"/>
              </a:rPr>
              <a:t>Log</a:t>
            </a:r>
            <a:r>
              <a:rPr kumimoji="0" lang="en-US" altLang="en-US" sz="1200" b="0" i="0" u="none" strike="noStrike" cap="none" normalizeH="0" baseline="0" dirty="0" err="1" smtClean="0">
                <a:ln>
                  <a:noFill/>
                </a:ln>
                <a:solidFill>
                  <a:srgbClr val="000000"/>
                </a:solidFill>
                <a:effectLst/>
                <a:latin typeface="Consolas" panose="020B0609020204030204" pitchFamily="49" charset="0"/>
                <a:cs typeface="Consolas" panose="020B0609020204030204" pitchFamily="49" charset="0"/>
              </a:rPr>
              <a:t>.Section</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r>
              <a:rPr kumimoji="0" lang="en-US" altLang="en-US" sz="1200" b="0" i="0" u="none" strike="noStrike" cap="none" normalizeH="0" baseline="0" dirty="0" err="1" smtClean="0">
                <a:ln>
                  <a:noFill/>
                </a:ln>
                <a:solidFill>
                  <a:srgbClr val="000000"/>
                </a:solidFill>
                <a:effectLst/>
                <a:latin typeface="Consolas" panose="020B0609020204030204" pitchFamily="49" charset="0"/>
                <a:cs typeface="Consolas" panose="020B0609020204030204" pitchFamily="49" charset="0"/>
              </a:rPr>
              <a:t>resetWithoutCheckpoints</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 </a:t>
            </a:r>
            <a:r>
              <a:rPr kumimoji="0" lang="en-US" altLang="en-US" sz="1200" b="0" i="0" u="none" strike="noStrike" cap="none" normalizeH="0" baseline="0" dirty="0" smtClean="0">
                <a:ln>
                  <a:noFill/>
                </a:ln>
                <a:solidFill>
                  <a:srgbClr val="A31515"/>
                </a:solidFill>
                <a:effectLst/>
                <a:latin typeface="Consolas" panose="020B0609020204030204" pitchFamily="49" charset="0"/>
                <a:cs typeface="Consolas" panose="020B0609020204030204" pitchFamily="49" charset="0"/>
              </a:rPr>
              <a:t>"Reset without checkpoints"</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 </a:t>
            </a:r>
            <a:r>
              <a:rPr kumimoji="0" lang="en-US" altLang="en-US" sz="1200" b="0" i="0" u="none" strike="noStrike" cap="none" normalizeH="0" baseline="0" dirty="0" smtClean="0">
                <a:ln>
                  <a:noFill/>
                </a:ln>
                <a:solidFill>
                  <a:srgbClr val="A31515"/>
                </a:solidFill>
                <a:effectLst/>
                <a:latin typeface="Consolas" panose="020B0609020204030204" pitchFamily="49" charset="0"/>
                <a:cs typeface="Consolas" panose="020B0609020204030204" pitchFamily="49" charset="0"/>
              </a:rPr>
              <a:t>"Reset using checkpoints"</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if</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err="1" smtClean="0">
                <a:ln>
                  <a:noFill/>
                </a:ln>
                <a:solidFill>
                  <a:srgbClr val="000000"/>
                </a:solidFill>
                <a:effectLst/>
                <a:latin typeface="Consolas" panose="020B0609020204030204" pitchFamily="49" charset="0"/>
                <a:cs typeface="Consolas" panose="020B0609020204030204" pitchFamily="49" charset="0"/>
              </a:rPr>
              <a:t>resetWithoutCheckpoints</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if</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err="1" smtClean="0">
                <a:ln>
                  <a:noFill/>
                </a:ln>
                <a:solidFill>
                  <a:srgbClr val="2B91AF"/>
                </a:solidFill>
                <a:effectLst/>
                <a:latin typeface="Consolas" panose="020B0609020204030204" pitchFamily="49" charset="0"/>
                <a:cs typeface="Consolas" panose="020B0609020204030204" pitchFamily="49" charset="0"/>
              </a:rPr>
              <a:t>MoveHardwareStates</a:t>
            </a:r>
            <a:r>
              <a:rPr kumimoji="0" lang="en-US" altLang="en-US" sz="1200" b="0" i="0" u="none" strike="noStrike" cap="none" normalizeH="0" baseline="0" dirty="0" err="1" smtClean="0">
                <a:ln>
                  <a:noFill/>
                </a:ln>
                <a:solidFill>
                  <a:srgbClr val="000000"/>
                </a:solidFill>
                <a:effectLst/>
                <a:latin typeface="Consolas" panose="020B0609020204030204" pitchFamily="49" charset="0"/>
                <a:cs typeface="Consolas" panose="020B0609020204030204" pitchFamily="49" charset="0"/>
              </a:rPr>
              <a:t>.serverWithHardware</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 </a:t>
            </a:r>
            <a:r>
              <a:rPr kumimoji="0" lang="en-US" altLang="en-US" sz="12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RecordingServer</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.Server1)</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MoveHardwareToRecordingServer1();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200" dirty="0" smtClean="0">
                <a:solidFill>
                  <a:srgbClr val="000000"/>
                </a:solidFill>
                <a:latin typeface="Consolas" panose="020B0609020204030204" pitchFamily="49" charset="0"/>
                <a:cs typeface="Consolas" panose="020B0609020204030204" pitchFamily="49" charset="0"/>
              </a:rPr>
              <a:t>.....</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6" name="Rectangle 2"/>
          <p:cNvSpPr>
            <a:spLocks noChangeArrowheads="1"/>
          </p:cNvSpPr>
          <p:nvPr/>
        </p:nvSpPr>
        <p:spPr bwMode="auto">
          <a:xfrm>
            <a:off x="0" y="5238840"/>
            <a:ext cx="7746031" cy="120032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err="1" smtClean="0">
                <a:ln>
                  <a:noFill/>
                </a:ln>
                <a:solidFill>
                  <a:srgbClr val="000000"/>
                </a:solidFill>
                <a:effectLst/>
                <a:latin typeface="Consolas" panose="020B0609020204030204" pitchFamily="49" charset="0"/>
                <a:cs typeface="Consolas" panose="020B0609020204030204" pitchFamily="49" charset="0"/>
              </a:rPr>
              <a:t>SetDefaultStates</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err="1" smtClean="0">
                <a:ln>
                  <a:noFill/>
                </a:ln>
                <a:solidFill>
                  <a:srgbClr val="2B91AF"/>
                </a:solidFill>
                <a:effectLst/>
                <a:latin typeface="Consolas" panose="020B0609020204030204" pitchFamily="49" charset="0"/>
                <a:cs typeface="Consolas" panose="020B0609020204030204" pitchFamily="49" charset="0"/>
              </a:rPr>
              <a:t>Log</a:t>
            </a:r>
            <a:r>
              <a:rPr kumimoji="0" lang="en-US" altLang="en-US" sz="1200" b="0" i="0" u="none" strike="noStrike" cap="none" normalizeH="0" baseline="0" dirty="0" err="1" smtClean="0">
                <a:ln>
                  <a:noFill/>
                </a:ln>
                <a:solidFill>
                  <a:srgbClr val="000000"/>
                </a:solidFill>
                <a:effectLst/>
                <a:latin typeface="Consolas" panose="020B0609020204030204" pitchFamily="49" charset="0"/>
                <a:cs typeface="Consolas" panose="020B0609020204030204" pitchFamily="49" charset="0"/>
              </a:rPr>
              <a:t>.SectionOutcome</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r>
              <a:rPr kumimoji="0" lang="en-US" altLang="en-US" sz="1200" b="0" i="0" u="none" strike="noStrike" cap="none" normalizeH="0" baseline="0" dirty="0" smtClean="0">
                <a:ln>
                  <a:noFill/>
                </a:ln>
                <a:solidFill>
                  <a:srgbClr val="A31515"/>
                </a:solidFill>
                <a:effectLst/>
                <a:latin typeface="Consolas" panose="020B0609020204030204" pitchFamily="49" charset="0"/>
                <a:cs typeface="Consolas" panose="020B0609020204030204" pitchFamily="49" charset="0"/>
              </a:rPr>
              <a:t>"Reset after test {0} completed"</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err="1" smtClean="0">
                <a:ln>
                  <a:noFill/>
                </a:ln>
                <a:solidFill>
                  <a:srgbClr val="000000"/>
                </a:solidFill>
                <a:effectLst/>
                <a:latin typeface="Consolas" panose="020B0609020204030204" pitchFamily="49" charset="0"/>
                <a:cs typeface="Consolas" panose="020B0609020204030204" pitchFamily="49" charset="0"/>
              </a:rPr>
              <a:t>testCaseCounter</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r>
              <a:rPr kumimoji="0" lang="en-US" altLang="en-US" sz="1200" b="0" i="0" u="none" strike="noStrike" cap="none" normalizeH="0" baseline="0" dirty="0" err="1" smtClean="0">
                <a:ln>
                  <a:noFill/>
                </a:ln>
                <a:solidFill>
                  <a:srgbClr val="000000"/>
                </a:solidFill>
                <a:effectLst/>
                <a:latin typeface="Consolas" panose="020B0609020204030204" pitchFamily="49" charset="0"/>
                <a:cs typeface="Consolas" panose="020B0609020204030204" pitchFamily="49" charset="0"/>
              </a:rPr>
              <a:t>ToString</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pic>
        <p:nvPicPr>
          <p:cNvPr id="7" name="Picture 6"/>
          <p:cNvPicPr>
            <a:picLocks noChangeAspect="1"/>
          </p:cNvPicPr>
          <p:nvPr/>
        </p:nvPicPr>
        <p:blipFill>
          <a:blip r:embed="rId3"/>
          <a:stretch>
            <a:fillRect/>
          </a:stretch>
        </p:blipFill>
        <p:spPr>
          <a:xfrm>
            <a:off x="6798671" y="983327"/>
            <a:ext cx="2066723" cy="1249788"/>
          </a:xfrm>
          <a:prstGeom prst="rect">
            <a:avLst/>
          </a:prstGeom>
        </p:spPr>
      </p:pic>
    </p:spTree>
    <p:extLst>
      <p:ext uri="{BB962C8B-B14F-4D97-AF65-F5344CB8AC3E}">
        <p14:creationId xmlns:p14="http://schemas.microsoft.com/office/powerpoint/2010/main" val="387350227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 Actions</a:t>
            </a:r>
            <a:endParaRPr lang="en-US" dirty="0"/>
          </a:p>
        </p:txBody>
      </p:sp>
      <p:sp>
        <p:nvSpPr>
          <p:cNvPr id="4" name="Footer Placeholder 3"/>
          <p:cNvSpPr>
            <a:spLocks noGrp="1"/>
          </p:cNvSpPr>
          <p:nvPr>
            <p:ph type="ftr" sz="quarter" idx="11"/>
          </p:nvPr>
        </p:nvSpPr>
        <p:spPr/>
        <p:txBody>
          <a:bodyPr/>
          <a:lstStyle/>
          <a:p>
            <a:r>
              <a:rPr lang="en-US" smtClean="0"/>
              <a:t>Model Based Tests</a:t>
            </a:r>
            <a:endParaRPr lang="en-US" dirty="0"/>
          </a:p>
        </p:txBody>
      </p:sp>
      <p:sp>
        <p:nvSpPr>
          <p:cNvPr id="5" name="Rectangle 1"/>
          <p:cNvSpPr>
            <a:spLocks noGrp="1" noChangeArrowheads="1"/>
          </p:cNvSpPr>
          <p:nvPr>
            <p:ph idx="1"/>
          </p:nvPr>
        </p:nvSpPr>
        <p:spPr bwMode="auto">
          <a:xfrm>
            <a:off x="78874" y="1181512"/>
            <a:ext cx="8340745" cy="489364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private</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void</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err="1" smtClean="0">
                <a:ln>
                  <a:noFill/>
                </a:ln>
                <a:solidFill>
                  <a:srgbClr val="000000"/>
                </a:solidFill>
                <a:effectLst/>
                <a:latin typeface="Consolas" panose="020B0609020204030204" pitchFamily="49" charset="0"/>
                <a:cs typeface="Consolas" panose="020B0609020204030204" pitchFamily="49" charset="0"/>
              </a:rPr>
              <a:t>MoveHardwareToRecordingServer</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r>
              <a:rPr kumimoji="0" lang="en-US" altLang="en-US" sz="1200" b="0" i="0" u="none" strike="noStrike" cap="none" normalizeH="0" baseline="0" dirty="0" err="1" smtClean="0">
                <a:ln>
                  <a:noFill/>
                </a:ln>
                <a:solidFill>
                  <a:srgbClr val="2B91AF"/>
                </a:solidFill>
                <a:effectLst/>
                <a:latin typeface="Consolas" panose="020B0609020204030204" pitchFamily="49" charset="0"/>
                <a:cs typeface="Consolas" panose="020B0609020204030204" pitchFamily="49" charset="0"/>
              </a:rPr>
              <a:t>RecordingServer</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target)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err="1" smtClean="0">
                <a:ln>
                  <a:noFill/>
                </a:ln>
                <a:solidFill>
                  <a:srgbClr val="000000"/>
                </a:solidFill>
                <a:effectLst/>
                <a:latin typeface="Consolas" panose="020B0609020204030204" pitchFamily="49" charset="0"/>
                <a:cs typeface="Consolas" panose="020B0609020204030204" pitchFamily="49" charset="0"/>
              </a:rPr>
              <a:t>Vmo.</a:t>
            </a:r>
            <a:r>
              <a:rPr kumimoji="0" lang="en-US" altLang="en-US" sz="1200" b="0" i="0" u="none" strike="noStrike" cap="none" normalizeH="0" baseline="0" dirty="0" err="1" smtClean="0">
                <a:ln>
                  <a:noFill/>
                </a:ln>
                <a:solidFill>
                  <a:srgbClr val="2B91AF"/>
                </a:solidFill>
                <a:effectLst/>
                <a:latin typeface="Consolas" panose="020B0609020204030204" pitchFamily="49" charset="0"/>
                <a:cs typeface="Consolas" panose="020B0609020204030204" pitchFamily="49" charset="0"/>
              </a:rPr>
              <a:t>RecordingServer</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err="1" smtClean="0">
                <a:ln>
                  <a:noFill/>
                </a:ln>
                <a:solidFill>
                  <a:srgbClr val="000000"/>
                </a:solidFill>
                <a:effectLst/>
                <a:latin typeface="Consolas" panose="020B0609020204030204" pitchFamily="49" charset="0"/>
                <a:cs typeface="Consolas" panose="020B0609020204030204" pitchFamily="49" charset="0"/>
              </a:rPr>
              <a:t>toRecServ</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 </a:t>
            </a:r>
            <a:r>
              <a:rPr kumimoji="0" lang="en-US" altLang="en-US" sz="1200" b="0" i="0" u="none" strike="noStrike" cap="none" normalizeH="0" baseline="0" dirty="0" err="1" smtClean="0">
                <a:ln>
                  <a:noFill/>
                </a:ln>
                <a:solidFill>
                  <a:srgbClr val="000000"/>
                </a:solidFill>
                <a:effectLst/>
                <a:latin typeface="Consolas" panose="020B0609020204030204" pitchFamily="49" charset="0"/>
                <a:cs typeface="Consolas" panose="020B0609020204030204" pitchFamily="49" charset="0"/>
              </a:rPr>
              <a:t>serverStore.VmoRecordingServers</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[target];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err="1" smtClean="0">
                <a:ln>
                  <a:noFill/>
                </a:ln>
                <a:solidFill>
                  <a:srgbClr val="000000"/>
                </a:solidFill>
                <a:effectLst/>
                <a:latin typeface="Consolas" panose="020B0609020204030204" pitchFamily="49" charset="0"/>
                <a:cs typeface="Consolas" panose="020B0609020204030204" pitchFamily="49" charset="0"/>
              </a:rPr>
              <a:t>hardwareToMove.MoveHardwareUsingVmo</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r>
              <a:rPr kumimoji="0" lang="en-US" altLang="en-US" sz="1200" b="0" i="0" u="none" strike="noStrike" cap="none" normalizeH="0" baseline="0" dirty="0" err="1" smtClean="0">
                <a:ln>
                  <a:noFill/>
                </a:ln>
                <a:solidFill>
                  <a:srgbClr val="000000"/>
                </a:solidFill>
                <a:effectLst/>
                <a:latin typeface="Consolas" panose="020B0609020204030204" pitchFamily="49" charset="0"/>
                <a:cs typeface="Consolas" panose="020B0609020204030204" pitchFamily="49" charset="0"/>
              </a:rPr>
              <a:t>toRecServ</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err="1" smtClean="0">
                <a:ln>
                  <a:noFill/>
                </a:ln>
                <a:solidFill>
                  <a:srgbClr val="000000"/>
                </a:solidFill>
                <a:effectLst/>
                <a:latin typeface="Consolas" panose="020B0609020204030204" pitchFamily="49" charset="0"/>
                <a:cs typeface="Consolas" panose="020B0609020204030204" pitchFamily="49" charset="0"/>
              </a:rPr>
              <a:t>toRecServ.RecordingStorages.First</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false</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public</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void</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MoveHardwareToRecordingServer1()</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if</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MoveHardwareModelDefinition</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.MoveHardwareToRecordingServer1Enabled())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err="1" smtClean="0">
                <a:ln>
                  <a:noFill/>
                </a:ln>
                <a:solidFill>
                  <a:srgbClr val="000000"/>
                </a:solidFill>
                <a:effectLst/>
                <a:latin typeface="Consolas" panose="020B0609020204030204" pitchFamily="49" charset="0"/>
                <a:cs typeface="Consolas" panose="020B0609020204030204" pitchFamily="49" charset="0"/>
              </a:rPr>
              <a:t>MoveHardwareToRecordingServer</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r>
              <a:rPr kumimoji="0" lang="en-US" altLang="en-US" sz="12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RecordingServer</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.Server1);</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err="1" smtClean="0">
                <a:ln>
                  <a:noFill/>
                </a:ln>
                <a:solidFill>
                  <a:srgbClr val="2B91AF"/>
                </a:solidFill>
                <a:effectLst/>
                <a:latin typeface="Consolas" panose="020B0609020204030204" pitchFamily="49" charset="0"/>
                <a:cs typeface="Consolas" panose="020B0609020204030204" pitchFamily="49" charset="0"/>
              </a:rPr>
              <a:t>Log</a:t>
            </a:r>
            <a:r>
              <a:rPr kumimoji="0" lang="en-US" altLang="en-US" sz="1200" b="0" i="0" u="none" strike="noStrike" cap="none" normalizeH="0" baseline="0" dirty="0" err="1" smtClean="0">
                <a:ln>
                  <a:noFill/>
                </a:ln>
                <a:solidFill>
                  <a:srgbClr val="000000"/>
                </a:solidFill>
                <a:effectLst/>
                <a:latin typeface="Consolas" panose="020B0609020204030204" pitchFamily="49" charset="0"/>
                <a:cs typeface="Consolas" panose="020B0609020204030204" pitchFamily="49" charset="0"/>
              </a:rPr>
              <a:t>.WriteLine</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r>
              <a:rPr kumimoji="0" lang="en-US" altLang="en-US" sz="1200" b="0" i="0" u="none" strike="noStrike" cap="none" normalizeH="0" baseline="0" dirty="0" smtClean="0">
                <a:ln>
                  <a:noFill/>
                </a:ln>
                <a:solidFill>
                  <a:srgbClr val="A31515"/>
                </a:solidFill>
                <a:effectLst/>
                <a:latin typeface="Consolas" panose="020B0609020204030204" pitchFamily="49" charset="0"/>
                <a:cs typeface="Consolas" panose="020B0609020204030204" pitchFamily="49" charset="0"/>
              </a:rPr>
              <a:t>"Move HW to RS1"</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err="1" smtClean="0">
                <a:ln>
                  <a:noFill/>
                </a:ln>
                <a:solidFill>
                  <a:srgbClr val="2B91AF"/>
                </a:solidFill>
                <a:effectLst/>
                <a:latin typeface="Consolas" panose="020B0609020204030204" pitchFamily="49" charset="0"/>
                <a:cs typeface="Consolas" panose="020B0609020204030204" pitchFamily="49" charset="0"/>
              </a:rPr>
              <a:t>MoveHardwareStates</a:t>
            </a:r>
            <a:r>
              <a:rPr kumimoji="0" lang="en-US" altLang="en-US" sz="1200" b="0" i="0" u="none" strike="noStrike" cap="none" normalizeH="0" baseline="0" dirty="0" err="1" smtClean="0">
                <a:ln>
                  <a:noFill/>
                </a:ln>
                <a:solidFill>
                  <a:srgbClr val="000000"/>
                </a:solidFill>
                <a:effectLst/>
                <a:latin typeface="Consolas" panose="020B0609020204030204" pitchFamily="49" charset="0"/>
                <a:cs typeface="Consolas" panose="020B0609020204030204" pitchFamily="49" charset="0"/>
              </a:rPr>
              <a:t>.serverWithHardware</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 </a:t>
            </a:r>
            <a:r>
              <a:rPr kumimoji="0" lang="en-US" altLang="en-US" sz="12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RecordingServer</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.Server1;</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else</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err="1" smtClean="0">
                <a:ln>
                  <a:noFill/>
                </a:ln>
                <a:solidFill>
                  <a:srgbClr val="2B91AF"/>
                </a:solidFill>
                <a:effectLst/>
                <a:latin typeface="Consolas" panose="020B0609020204030204" pitchFamily="49" charset="0"/>
                <a:cs typeface="Consolas" panose="020B0609020204030204" pitchFamily="49" charset="0"/>
              </a:rPr>
              <a:t>Assert</a:t>
            </a:r>
            <a:r>
              <a:rPr kumimoji="0" lang="en-US" altLang="en-US" sz="1200" b="0" i="0" u="none" strike="noStrike" cap="none" normalizeH="0" baseline="0" dirty="0" err="1" smtClean="0">
                <a:ln>
                  <a:noFill/>
                </a:ln>
                <a:solidFill>
                  <a:srgbClr val="000000"/>
                </a:solidFill>
                <a:effectLst/>
                <a:latin typeface="Consolas" panose="020B0609020204030204" pitchFamily="49" charset="0"/>
                <a:cs typeface="Consolas" panose="020B0609020204030204" pitchFamily="49" charset="0"/>
              </a:rPr>
              <a:t>.Fail</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r>
              <a:rPr kumimoji="0" lang="en-US" altLang="en-US" sz="1200" b="0" i="0" u="none" strike="noStrike" cap="none" normalizeH="0" baseline="0" dirty="0" smtClean="0">
                <a:ln>
                  <a:noFill/>
                </a:ln>
                <a:solidFill>
                  <a:srgbClr val="A31515"/>
                </a:solidFill>
                <a:effectLst/>
                <a:latin typeface="Consolas" panose="020B0609020204030204" pitchFamily="49" charset="0"/>
                <a:cs typeface="Consolas" panose="020B0609020204030204" pitchFamily="49" charset="0"/>
              </a:rPr>
              <a:t>"Recording Server 1 already contains the hardware"</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public</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void</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MoveHardwareToRecordingServer2()</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if</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MoveHardwareModelDefinition</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.MoveHardwareToRecordingServer2Enabled())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err="1" smtClean="0">
                <a:ln>
                  <a:noFill/>
                </a:ln>
                <a:solidFill>
                  <a:srgbClr val="000000"/>
                </a:solidFill>
                <a:effectLst/>
                <a:latin typeface="Consolas" panose="020B0609020204030204" pitchFamily="49" charset="0"/>
                <a:cs typeface="Consolas" panose="020B0609020204030204" pitchFamily="49" charset="0"/>
              </a:rPr>
              <a:t>MoveHardwareToRecordingServer</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r>
              <a:rPr kumimoji="0" lang="en-US" altLang="en-US" sz="12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RecordingServer</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.Server2);</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err="1" smtClean="0">
                <a:ln>
                  <a:noFill/>
                </a:ln>
                <a:solidFill>
                  <a:srgbClr val="2B91AF"/>
                </a:solidFill>
                <a:effectLst/>
                <a:latin typeface="Consolas" panose="020B0609020204030204" pitchFamily="49" charset="0"/>
                <a:cs typeface="Consolas" panose="020B0609020204030204" pitchFamily="49" charset="0"/>
              </a:rPr>
              <a:t>Log</a:t>
            </a:r>
            <a:r>
              <a:rPr kumimoji="0" lang="en-US" altLang="en-US" sz="1200" b="0" i="0" u="none" strike="noStrike" cap="none" normalizeH="0" baseline="0" dirty="0" err="1" smtClean="0">
                <a:ln>
                  <a:noFill/>
                </a:ln>
                <a:solidFill>
                  <a:srgbClr val="000000"/>
                </a:solidFill>
                <a:effectLst/>
                <a:latin typeface="Consolas" panose="020B0609020204030204" pitchFamily="49" charset="0"/>
                <a:cs typeface="Consolas" panose="020B0609020204030204" pitchFamily="49" charset="0"/>
              </a:rPr>
              <a:t>.WriteLine</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r>
              <a:rPr kumimoji="0" lang="en-US" altLang="en-US" sz="1200" b="0" i="0" u="none" strike="noStrike" cap="none" normalizeH="0" baseline="0" dirty="0" smtClean="0">
                <a:ln>
                  <a:noFill/>
                </a:ln>
                <a:solidFill>
                  <a:srgbClr val="A31515"/>
                </a:solidFill>
                <a:effectLst/>
                <a:latin typeface="Consolas" panose="020B0609020204030204" pitchFamily="49" charset="0"/>
                <a:cs typeface="Consolas" panose="020B0609020204030204" pitchFamily="49" charset="0"/>
              </a:rPr>
              <a:t>"Move HW to RS2"</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err="1" smtClean="0">
                <a:ln>
                  <a:noFill/>
                </a:ln>
                <a:solidFill>
                  <a:srgbClr val="2B91AF"/>
                </a:solidFill>
                <a:effectLst/>
                <a:latin typeface="Consolas" panose="020B0609020204030204" pitchFamily="49" charset="0"/>
                <a:cs typeface="Consolas" panose="020B0609020204030204" pitchFamily="49" charset="0"/>
              </a:rPr>
              <a:t>MoveHardwareStates</a:t>
            </a:r>
            <a:r>
              <a:rPr kumimoji="0" lang="en-US" altLang="en-US" sz="1200" b="0" i="0" u="none" strike="noStrike" cap="none" normalizeH="0" baseline="0" dirty="0" err="1" smtClean="0">
                <a:ln>
                  <a:noFill/>
                </a:ln>
                <a:solidFill>
                  <a:srgbClr val="000000"/>
                </a:solidFill>
                <a:effectLst/>
                <a:latin typeface="Consolas" panose="020B0609020204030204" pitchFamily="49" charset="0"/>
                <a:cs typeface="Consolas" panose="020B0609020204030204" pitchFamily="49" charset="0"/>
              </a:rPr>
              <a:t>.serverWithHardware</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 </a:t>
            </a:r>
            <a:r>
              <a:rPr kumimoji="0" lang="en-US" altLang="en-US" sz="1200" b="0" i="0" u="none" strike="noStrike" cap="none" normalizeH="0" baseline="0" dirty="0" smtClean="0">
                <a:ln>
                  <a:noFill/>
                </a:ln>
                <a:solidFill>
                  <a:srgbClr val="2B91AF"/>
                </a:solidFill>
                <a:effectLst/>
                <a:latin typeface="Consolas" panose="020B0609020204030204" pitchFamily="49" charset="0"/>
                <a:cs typeface="Consolas" panose="020B0609020204030204" pitchFamily="49" charset="0"/>
              </a:rPr>
              <a:t>RecordingServer</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.Server2;</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smtClean="0">
                <a:ln>
                  <a:noFill/>
                </a:ln>
                <a:solidFill>
                  <a:srgbClr val="0000FF"/>
                </a:solidFill>
                <a:effectLst/>
                <a:latin typeface="Consolas" panose="020B0609020204030204" pitchFamily="49" charset="0"/>
                <a:cs typeface="Consolas" panose="020B0609020204030204" pitchFamily="49" charset="0"/>
              </a:rPr>
              <a:t>else</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 </a:t>
            </a:r>
            <a:r>
              <a:rPr kumimoji="0" lang="en-US" altLang="en-US" sz="1200" b="0" i="0" u="none" strike="noStrike" cap="none" normalizeH="0" baseline="0" dirty="0" err="1" smtClean="0">
                <a:ln>
                  <a:noFill/>
                </a:ln>
                <a:solidFill>
                  <a:srgbClr val="2B91AF"/>
                </a:solidFill>
                <a:effectLst/>
                <a:latin typeface="Consolas" panose="020B0609020204030204" pitchFamily="49" charset="0"/>
                <a:cs typeface="Consolas" panose="020B0609020204030204" pitchFamily="49" charset="0"/>
              </a:rPr>
              <a:t>Assert</a:t>
            </a:r>
            <a:r>
              <a:rPr kumimoji="0" lang="en-US" altLang="en-US" sz="1200" b="0" i="0" u="none" strike="noStrike" cap="none" normalizeH="0" baseline="0" dirty="0" err="1" smtClean="0">
                <a:ln>
                  <a:noFill/>
                </a:ln>
                <a:solidFill>
                  <a:srgbClr val="000000"/>
                </a:solidFill>
                <a:effectLst/>
                <a:latin typeface="Consolas" panose="020B0609020204030204" pitchFamily="49" charset="0"/>
                <a:cs typeface="Consolas" panose="020B0609020204030204" pitchFamily="49" charset="0"/>
              </a:rPr>
              <a:t>.Fail</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r>
              <a:rPr kumimoji="0" lang="en-US" altLang="en-US" sz="1200" b="0" i="0" u="none" strike="noStrike" cap="none" normalizeH="0" baseline="0" dirty="0" smtClean="0">
                <a:ln>
                  <a:noFill/>
                </a:ln>
                <a:solidFill>
                  <a:srgbClr val="A31515"/>
                </a:solidFill>
                <a:effectLst/>
                <a:latin typeface="Consolas" panose="020B0609020204030204" pitchFamily="49" charset="0"/>
                <a:cs typeface="Consolas" panose="020B0609020204030204" pitchFamily="49" charset="0"/>
              </a:rPr>
              <a:t>"Recording Server 2 already contains the hardware"</a:t>
            </a: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Consolas" panose="020B0609020204030204" pitchFamily="49" charset="0"/>
                <a:cs typeface="Consolas" panose="020B0609020204030204" pitchFamily="49" charset="0"/>
              </a:rPr>
              <a:t>}</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pic>
        <p:nvPicPr>
          <p:cNvPr id="6" name="Picture 5"/>
          <p:cNvPicPr>
            <a:picLocks noChangeAspect="1"/>
          </p:cNvPicPr>
          <p:nvPr/>
        </p:nvPicPr>
        <p:blipFill>
          <a:blip r:embed="rId3"/>
          <a:stretch>
            <a:fillRect/>
          </a:stretch>
        </p:blipFill>
        <p:spPr>
          <a:xfrm>
            <a:off x="6798671" y="983327"/>
            <a:ext cx="2066723" cy="1249788"/>
          </a:xfrm>
          <a:prstGeom prst="rect">
            <a:avLst/>
          </a:prstGeom>
        </p:spPr>
      </p:pic>
    </p:spTree>
    <p:extLst>
      <p:ext uri="{BB962C8B-B14F-4D97-AF65-F5344CB8AC3E}">
        <p14:creationId xmlns:p14="http://schemas.microsoft.com/office/powerpoint/2010/main" val="750228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Running The Tests</a:t>
            </a:r>
            <a:endParaRPr lang="en-US" dirty="0"/>
          </a:p>
        </p:txBody>
      </p:sp>
      <p:sp>
        <p:nvSpPr>
          <p:cNvPr id="3" name="Content Placeholder 2"/>
          <p:cNvSpPr>
            <a:spLocks noGrp="1"/>
          </p:cNvSpPr>
          <p:nvPr>
            <p:ph idx="1"/>
          </p:nvPr>
        </p:nvSpPr>
        <p:spPr>
          <a:xfrm>
            <a:off x="295443" y="2115720"/>
            <a:ext cx="8439150" cy="723733"/>
          </a:xfrm>
        </p:spPr>
        <p:txBody>
          <a:bodyPr/>
          <a:lstStyle/>
          <a:p>
            <a:r>
              <a:rPr lang="en-US" dirty="0"/>
              <a:t>One Über test case</a:t>
            </a:r>
          </a:p>
          <a:p>
            <a:endParaRPr lang="en-US" dirty="0"/>
          </a:p>
        </p:txBody>
      </p:sp>
      <p:sp>
        <p:nvSpPr>
          <p:cNvPr id="4" name="Footer Placeholder 3"/>
          <p:cNvSpPr>
            <a:spLocks noGrp="1"/>
          </p:cNvSpPr>
          <p:nvPr>
            <p:ph type="ftr" sz="quarter" idx="11"/>
          </p:nvPr>
        </p:nvSpPr>
        <p:spPr/>
        <p:txBody>
          <a:bodyPr/>
          <a:lstStyle/>
          <a:p>
            <a:r>
              <a:rPr lang="en-US" dirty="0" smtClean="0">
                <a:solidFill>
                  <a:srgbClr val="000000"/>
                </a:solidFill>
              </a:rPr>
              <a:t>Model Based Tests</a:t>
            </a:r>
            <a:endParaRPr lang="en-US" dirty="0">
              <a:solidFill>
                <a:srgbClr val="000000"/>
              </a:solidFill>
            </a:endParaRPr>
          </a:p>
        </p:txBody>
      </p:sp>
      <p:pic>
        <p:nvPicPr>
          <p:cNvPr id="17" name="Picture 16"/>
          <p:cNvPicPr>
            <a:picLocks noChangeAspect="1"/>
          </p:cNvPicPr>
          <p:nvPr/>
        </p:nvPicPr>
        <p:blipFill>
          <a:blip r:embed="rId3"/>
          <a:stretch>
            <a:fillRect/>
          </a:stretch>
        </p:blipFill>
        <p:spPr>
          <a:xfrm>
            <a:off x="6850478" y="991643"/>
            <a:ext cx="2014916" cy="1216524"/>
          </a:xfrm>
          <a:prstGeom prst="rect">
            <a:avLst/>
          </a:prstGeom>
        </p:spPr>
      </p:pic>
      <p:sp>
        <p:nvSpPr>
          <p:cNvPr id="18" name="Rectangle 2"/>
          <p:cNvSpPr txBox="1">
            <a:spLocks noChangeArrowheads="1"/>
          </p:cNvSpPr>
          <p:nvPr/>
        </p:nvSpPr>
        <p:spPr bwMode="auto">
          <a:xfrm>
            <a:off x="490631" y="3107604"/>
            <a:ext cx="8135560" cy="175432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spAutoFit/>
          </a:bodyPr>
          <a:lstStyle>
            <a:lvl1pPr marL="224100" indent="-224100" algn="l" defTabSz="685800" rtl="0" eaLnBrk="1" latinLnBrk="0" hangingPunct="1">
              <a:lnSpc>
                <a:spcPct val="100000"/>
              </a:lnSpc>
              <a:spcBef>
                <a:spcPts val="0"/>
              </a:spcBef>
              <a:spcAft>
                <a:spcPts val="1800"/>
              </a:spcAft>
              <a:buFont typeface="Verdana" panose="020B0604030504040204" pitchFamily="34" charset="0"/>
              <a:buChar char="●"/>
              <a:defRPr sz="2000" kern="1200">
                <a:solidFill>
                  <a:schemeClr val="accent6"/>
                </a:solidFill>
                <a:latin typeface="+mn-lt"/>
                <a:ea typeface="+mn-ea"/>
                <a:cs typeface="+mn-cs"/>
              </a:defRPr>
            </a:lvl1pPr>
            <a:lvl2pPr marL="453600" indent="-226800" algn="l" defTabSz="685800" rtl="0" eaLnBrk="1" latinLnBrk="0" hangingPunct="1">
              <a:lnSpc>
                <a:spcPct val="102000"/>
              </a:lnSpc>
              <a:spcBef>
                <a:spcPts val="0"/>
              </a:spcBef>
              <a:spcAft>
                <a:spcPts val="1200"/>
              </a:spcAft>
              <a:buFont typeface="Verdana" panose="020B0604030504040204" pitchFamily="34" charset="0"/>
              <a:buChar char="●"/>
              <a:defRPr sz="1800" kern="1200">
                <a:solidFill>
                  <a:schemeClr val="accent6"/>
                </a:solidFill>
                <a:latin typeface="+mn-lt"/>
                <a:ea typeface="+mn-ea"/>
                <a:cs typeface="+mn-cs"/>
              </a:defRPr>
            </a:lvl2pPr>
            <a:lvl3pPr marL="637200" indent="-183600" algn="l" defTabSz="685800" rtl="0" eaLnBrk="1" latinLnBrk="0" hangingPunct="1">
              <a:lnSpc>
                <a:spcPct val="104000"/>
              </a:lnSpc>
              <a:spcBef>
                <a:spcPts val="0"/>
              </a:spcBef>
              <a:spcAft>
                <a:spcPts val="1200"/>
              </a:spcAft>
              <a:buFont typeface="Verdana" panose="020B0604030504040204" pitchFamily="34" charset="0"/>
              <a:buChar char="●"/>
              <a:defRPr sz="1600" kern="1200">
                <a:solidFill>
                  <a:schemeClr val="accent6"/>
                </a:solidFill>
                <a:latin typeface="+mn-lt"/>
                <a:ea typeface="+mn-ea"/>
                <a:cs typeface="+mn-cs"/>
              </a:defRPr>
            </a:lvl3pPr>
            <a:lvl4pPr marL="820800" indent="-183600" algn="l" defTabSz="685800" rtl="0" eaLnBrk="1" latinLnBrk="0" hangingPunct="1">
              <a:lnSpc>
                <a:spcPct val="100000"/>
              </a:lnSpc>
              <a:spcBef>
                <a:spcPts val="0"/>
              </a:spcBef>
              <a:spcAft>
                <a:spcPts val="1200"/>
              </a:spcAft>
              <a:buFont typeface="Verdana" panose="020B0604030504040204" pitchFamily="34" charset="0"/>
              <a:buChar char="●"/>
              <a:defRPr sz="1400" kern="1200">
                <a:solidFill>
                  <a:schemeClr val="accent6"/>
                </a:solidFill>
                <a:latin typeface="+mn-lt"/>
                <a:ea typeface="+mn-ea"/>
                <a:cs typeface="+mn-cs"/>
              </a:defRPr>
            </a:lvl4pPr>
            <a:lvl5pPr marL="1004400" indent="-183600" algn="l" defTabSz="685800" rtl="0" eaLnBrk="1" latinLnBrk="0" hangingPunct="1">
              <a:lnSpc>
                <a:spcPct val="100000"/>
              </a:lnSpc>
              <a:spcBef>
                <a:spcPts val="0"/>
              </a:spcBef>
              <a:spcAft>
                <a:spcPts val="1200"/>
              </a:spcAft>
              <a:buFont typeface="Verdana" panose="020B0604030504040204" pitchFamily="34" charset="0"/>
              <a:buChar char="●"/>
              <a:defRPr sz="1400" kern="1200">
                <a:solidFill>
                  <a:schemeClr val="accent6"/>
                </a:solidFill>
                <a:latin typeface="+mn-lt"/>
                <a:ea typeface="+mn-ea"/>
                <a:cs typeface="+mn-cs"/>
              </a:defRPr>
            </a:lvl5pPr>
            <a:lvl6pPr marL="1004400" indent="-183600" algn="l" defTabSz="685800" rtl="0" eaLnBrk="1" latinLnBrk="0" hangingPunct="1">
              <a:lnSpc>
                <a:spcPct val="100000"/>
              </a:lnSpc>
              <a:spcBef>
                <a:spcPts val="0"/>
              </a:spcBef>
              <a:spcAft>
                <a:spcPts val="1200"/>
              </a:spcAft>
              <a:buFont typeface="Verdana" panose="020B0604030504040204" pitchFamily="34" charset="0"/>
              <a:buChar char="●"/>
              <a:defRPr sz="1400" kern="1200">
                <a:solidFill>
                  <a:srgbClr val="002E5D"/>
                </a:solidFill>
                <a:latin typeface="+mn-lt"/>
                <a:ea typeface="+mn-ea"/>
                <a:cs typeface="+mn-cs"/>
              </a:defRPr>
            </a:lvl6pPr>
            <a:lvl7pPr marL="1004400" indent="-183600" algn="l" defTabSz="685800" rtl="0" eaLnBrk="1" latinLnBrk="0" hangingPunct="1">
              <a:lnSpc>
                <a:spcPct val="100000"/>
              </a:lnSpc>
              <a:spcBef>
                <a:spcPts val="0"/>
              </a:spcBef>
              <a:spcAft>
                <a:spcPts val="1200"/>
              </a:spcAft>
              <a:buFont typeface="Verdana" panose="020B0604030504040204" pitchFamily="34" charset="0"/>
              <a:buChar char="●"/>
              <a:defRPr sz="1400" kern="1200">
                <a:solidFill>
                  <a:srgbClr val="002E5D"/>
                </a:solidFill>
                <a:latin typeface="+mn-lt"/>
                <a:ea typeface="+mn-ea"/>
                <a:cs typeface="+mn-cs"/>
              </a:defRPr>
            </a:lvl7pPr>
            <a:lvl8pPr marL="1004400" indent="-183600" algn="l" defTabSz="685800" rtl="0" eaLnBrk="1" latinLnBrk="0" hangingPunct="1">
              <a:lnSpc>
                <a:spcPct val="100000"/>
              </a:lnSpc>
              <a:spcBef>
                <a:spcPts val="0"/>
              </a:spcBef>
              <a:spcAft>
                <a:spcPts val="1200"/>
              </a:spcAft>
              <a:buFont typeface="Verdana" panose="020B0604030504040204" pitchFamily="34" charset="0"/>
              <a:buChar char="●"/>
              <a:defRPr sz="1400" kern="1200">
                <a:solidFill>
                  <a:srgbClr val="002E5D"/>
                </a:solidFill>
                <a:latin typeface="+mn-lt"/>
                <a:ea typeface="+mn-ea"/>
                <a:cs typeface="+mn-cs"/>
              </a:defRPr>
            </a:lvl8pPr>
            <a:lvl9pPr marL="1004400" indent="-183600" algn="l" defTabSz="685800" rtl="0" eaLnBrk="1" latinLnBrk="0" hangingPunct="1">
              <a:lnSpc>
                <a:spcPct val="100000"/>
              </a:lnSpc>
              <a:spcBef>
                <a:spcPts val="0"/>
              </a:spcBef>
              <a:spcAft>
                <a:spcPts val="1200"/>
              </a:spcAft>
              <a:buFont typeface="Verdana" panose="020B0604030504040204" pitchFamily="34" charset="0"/>
              <a:buChar char="●"/>
              <a:defRPr sz="1400" kern="1200">
                <a:solidFill>
                  <a:srgbClr val="002E5D"/>
                </a:solidFill>
                <a:latin typeface="+mn-lt"/>
                <a:ea typeface="+mn-ea"/>
                <a:cs typeface="+mn-cs"/>
              </a:defRPr>
            </a:lvl9pPr>
          </a:lstStyle>
          <a:p>
            <a:pPr marL="0" indent="0" defTabSz="914400" eaLnBrk="0" fontAlgn="base" hangingPunct="0">
              <a:spcBef>
                <a:spcPct val="0"/>
              </a:spcBef>
              <a:spcAft>
                <a:spcPct val="0"/>
              </a:spcAft>
              <a:buFontTx/>
              <a:buNone/>
            </a:pPr>
            <a:r>
              <a:rPr lang="en-US" altLang="en-US" sz="900" dirty="0" smtClean="0">
                <a:solidFill>
                  <a:srgbClr val="000000"/>
                </a:solidFill>
                <a:latin typeface="Consolas" panose="020B0609020204030204" pitchFamily="49" charset="0"/>
                <a:cs typeface="Consolas" panose="020B0609020204030204" pitchFamily="49" charset="0"/>
              </a:rPr>
              <a:t>[</a:t>
            </a:r>
            <a:r>
              <a:rPr lang="en-US" altLang="en-US" sz="900" dirty="0" smtClean="0">
                <a:solidFill>
                  <a:srgbClr val="2B91AF"/>
                </a:solidFill>
                <a:latin typeface="Consolas" panose="020B0609020204030204" pitchFamily="49" charset="0"/>
                <a:cs typeface="Consolas" panose="020B0609020204030204" pitchFamily="49" charset="0"/>
              </a:rPr>
              <a:t>Category</a:t>
            </a:r>
            <a:r>
              <a:rPr lang="en-US" altLang="en-US" sz="900" dirty="0" smtClean="0">
                <a:solidFill>
                  <a:srgbClr val="000000"/>
                </a:solidFill>
                <a:latin typeface="Consolas" panose="020B0609020204030204" pitchFamily="49" charset="0"/>
                <a:cs typeface="Consolas" panose="020B0609020204030204" pitchFamily="49" charset="0"/>
              </a:rPr>
              <a:t>(</a:t>
            </a:r>
            <a:r>
              <a:rPr lang="en-US" altLang="en-US" sz="900" dirty="0" err="1" smtClean="0">
                <a:solidFill>
                  <a:srgbClr val="2B91AF"/>
                </a:solidFill>
                <a:latin typeface="Consolas" panose="020B0609020204030204" pitchFamily="49" charset="0"/>
                <a:cs typeface="Consolas" panose="020B0609020204030204" pitchFamily="49" charset="0"/>
              </a:rPr>
              <a:t>TestCategories</a:t>
            </a:r>
            <a:r>
              <a:rPr lang="en-US" altLang="en-US" sz="900" dirty="0" err="1" smtClean="0">
                <a:solidFill>
                  <a:srgbClr val="000000"/>
                </a:solidFill>
                <a:latin typeface="Consolas" panose="020B0609020204030204" pitchFamily="49" charset="0"/>
                <a:cs typeface="Consolas" panose="020B0609020204030204" pitchFamily="49" charset="0"/>
              </a:rPr>
              <a:t>.Stability</a:t>
            </a:r>
            <a:r>
              <a:rPr lang="en-US" altLang="en-US" sz="900" dirty="0" smtClean="0">
                <a:solidFill>
                  <a:srgbClr val="000000"/>
                </a:solidFill>
                <a:latin typeface="Consolas" panose="020B0609020204030204" pitchFamily="49" charset="0"/>
                <a:cs typeface="Consolas" panose="020B0609020204030204" pitchFamily="49" charset="0"/>
              </a:rPr>
              <a:t>)]</a:t>
            </a:r>
          </a:p>
          <a:p>
            <a:pPr marL="0" indent="0" defTabSz="914400" eaLnBrk="0" fontAlgn="base" hangingPunct="0">
              <a:spcBef>
                <a:spcPct val="0"/>
              </a:spcBef>
              <a:spcAft>
                <a:spcPct val="0"/>
              </a:spcAft>
              <a:buFontTx/>
              <a:buNone/>
            </a:pPr>
            <a:r>
              <a:rPr lang="en-US" altLang="en-US" sz="900" dirty="0" smtClean="0">
                <a:solidFill>
                  <a:srgbClr val="000000"/>
                </a:solidFill>
                <a:latin typeface="Consolas" panose="020B0609020204030204" pitchFamily="49" charset="0"/>
                <a:cs typeface="Consolas" panose="020B0609020204030204" pitchFamily="49" charset="0"/>
              </a:rPr>
              <a:t>[</a:t>
            </a:r>
            <a:r>
              <a:rPr lang="en-US" altLang="en-US" sz="900" dirty="0" smtClean="0">
                <a:solidFill>
                  <a:srgbClr val="2B91AF"/>
                </a:solidFill>
                <a:latin typeface="Consolas" panose="020B0609020204030204" pitchFamily="49" charset="0"/>
                <a:cs typeface="Consolas" panose="020B0609020204030204" pitchFamily="49" charset="0"/>
              </a:rPr>
              <a:t>Test</a:t>
            </a:r>
            <a:r>
              <a:rPr lang="en-US" altLang="en-US" sz="900" dirty="0" smtClean="0">
                <a:solidFill>
                  <a:srgbClr val="000000"/>
                </a:solidFill>
                <a:latin typeface="Consolas" panose="020B0609020204030204" pitchFamily="49" charset="0"/>
                <a:cs typeface="Consolas" panose="020B0609020204030204" pitchFamily="49" charset="0"/>
              </a:rPr>
              <a:t>] </a:t>
            </a:r>
          </a:p>
          <a:p>
            <a:pPr marL="0" indent="0" defTabSz="914400" eaLnBrk="0" fontAlgn="base" hangingPunct="0">
              <a:spcBef>
                <a:spcPct val="0"/>
              </a:spcBef>
              <a:spcAft>
                <a:spcPct val="0"/>
              </a:spcAft>
              <a:buFontTx/>
              <a:buNone/>
            </a:pPr>
            <a:r>
              <a:rPr lang="en-US" altLang="en-US" sz="900" dirty="0" smtClean="0">
                <a:solidFill>
                  <a:srgbClr val="0000FF"/>
                </a:solidFill>
                <a:latin typeface="Consolas" panose="020B0609020204030204" pitchFamily="49" charset="0"/>
                <a:cs typeface="Consolas" panose="020B0609020204030204" pitchFamily="49" charset="0"/>
              </a:rPr>
              <a:t>public</a:t>
            </a:r>
            <a:r>
              <a:rPr lang="en-US" altLang="en-US" sz="900" dirty="0" smtClean="0">
                <a:solidFill>
                  <a:srgbClr val="000000"/>
                </a:solidFill>
                <a:latin typeface="Consolas" panose="020B0609020204030204" pitchFamily="49" charset="0"/>
                <a:cs typeface="Consolas" panose="020B0609020204030204" pitchFamily="49" charset="0"/>
              </a:rPr>
              <a:t> </a:t>
            </a:r>
            <a:r>
              <a:rPr lang="en-US" altLang="en-US" sz="900" dirty="0" smtClean="0">
                <a:solidFill>
                  <a:srgbClr val="0000FF"/>
                </a:solidFill>
                <a:latin typeface="Consolas" panose="020B0609020204030204" pitchFamily="49" charset="0"/>
                <a:cs typeface="Consolas" panose="020B0609020204030204" pitchFamily="49" charset="0"/>
              </a:rPr>
              <a:t>static</a:t>
            </a:r>
            <a:r>
              <a:rPr lang="en-US" altLang="en-US" sz="900" dirty="0" smtClean="0">
                <a:solidFill>
                  <a:srgbClr val="000000"/>
                </a:solidFill>
                <a:latin typeface="Consolas" panose="020B0609020204030204" pitchFamily="49" charset="0"/>
                <a:cs typeface="Consolas" panose="020B0609020204030204" pitchFamily="49" charset="0"/>
              </a:rPr>
              <a:t> </a:t>
            </a:r>
            <a:r>
              <a:rPr lang="en-US" altLang="en-US" sz="900" dirty="0" smtClean="0">
                <a:solidFill>
                  <a:srgbClr val="0000FF"/>
                </a:solidFill>
                <a:latin typeface="Consolas" panose="020B0609020204030204" pitchFamily="49" charset="0"/>
                <a:cs typeface="Consolas" panose="020B0609020204030204" pitchFamily="49" charset="0"/>
              </a:rPr>
              <a:t>void</a:t>
            </a:r>
            <a:r>
              <a:rPr lang="en-US" altLang="en-US" sz="900" dirty="0" smtClean="0">
                <a:solidFill>
                  <a:srgbClr val="000000"/>
                </a:solidFill>
                <a:latin typeface="Consolas" panose="020B0609020204030204" pitchFamily="49" charset="0"/>
                <a:cs typeface="Consolas" panose="020B0609020204030204" pitchFamily="49" charset="0"/>
              </a:rPr>
              <a:t> </a:t>
            </a:r>
            <a:r>
              <a:rPr lang="en-US" altLang="en-US" sz="900" dirty="0" err="1" smtClean="0">
                <a:solidFill>
                  <a:srgbClr val="000000"/>
                </a:solidFill>
                <a:latin typeface="Consolas" panose="020B0609020204030204" pitchFamily="49" charset="0"/>
                <a:cs typeface="Consolas" panose="020B0609020204030204" pitchFamily="49" charset="0"/>
              </a:rPr>
              <a:t>AModelBasedStabilityTest</a:t>
            </a:r>
            <a:r>
              <a:rPr lang="en-US" altLang="en-US" sz="900" dirty="0" smtClean="0">
                <a:solidFill>
                  <a:srgbClr val="000000"/>
                </a:solidFill>
                <a:latin typeface="Consolas" panose="020B0609020204030204" pitchFamily="49" charset="0"/>
                <a:cs typeface="Consolas" panose="020B0609020204030204" pitchFamily="49" charset="0"/>
              </a:rPr>
              <a:t>() </a:t>
            </a:r>
          </a:p>
          <a:p>
            <a:pPr marL="0" indent="0" defTabSz="914400" eaLnBrk="0" fontAlgn="base" hangingPunct="0">
              <a:spcBef>
                <a:spcPct val="0"/>
              </a:spcBef>
              <a:spcAft>
                <a:spcPct val="0"/>
              </a:spcAft>
              <a:buFontTx/>
              <a:buNone/>
            </a:pPr>
            <a:r>
              <a:rPr lang="en-US" altLang="en-US" sz="900" dirty="0" smtClean="0">
                <a:solidFill>
                  <a:srgbClr val="000000"/>
                </a:solidFill>
                <a:latin typeface="Consolas" panose="020B0609020204030204" pitchFamily="49" charset="0"/>
                <a:cs typeface="Consolas" panose="020B0609020204030204" pitchFamily="49" charset="0"/>
              </a:rPr>
              <a:t>{     </a:t>
            </a:r>
          </a:p>
          <a:p>
            <a:pPr marL="0" indent="0" defTabSz="914400" eaLnBrk="0" fontAlgn="base" hangingPunct="0">
              <a:spcBef>
                <a:spcPct val="0"/>
              </a:spcBef>
              <a:spcAft>
                <a:spcPct val="0"/>
              </a:spcAft>
              <a:buFontTx/>
              <a:buNone/>
            </a:pPr>
            <a:r>
              <a:rPr lang="en-US" altLang="en-US" sz="900" dirty="0" smtClean="0">
                <a:solidFill>
                  <a:srgbClr val="000000"/>
                </a:solidFill>
                <a:latin typeface="Consolas" panose="020B0609020204030204" pitchFamily="49" charset="0"/>
                <a:cs typeface="Consolas" panose="020B0609020204030204" pitchFamily="49" charset="0"/>
              </a:rPr>
              <a:t>   </a:t>
            </a:r>
            <a:r>
              <a:rPr lang="en-US" altLang="en-US" sz="900" dirty="0" smtClean="0">
                <a:solidFill>
                  <a:srgbClr val="008000"/>
                </a:solidFill>
                <a:latin typeface="Consolas" panose="020B0609020204030204" pitchFamily="49" charset="0"/>
                <a:cs typeface="Consolas" panose="020B0609020204030204" pitchFamily="49" charset="0"/>
              </a:rPr>
              <a:t>// Create tests that cover </a:t>
            </a:r>
            <a:r>
              <a:rPr lang="en-US" altLang="en-US" sz="900" dirty="0" err="1" smtClean="0">
                <a:solidFill>
                  <a:srgbClr val="008000"/>
                </a:solidFill>
                <a:latin typeface="Consolas" panose="020B0609020204030204" pitchFamily="49" charset="0"/>
                <a:cs typeface="Consolas" panose="020B0609020204030204" pitchFamily="49" charset="0"/>
              </a:rPr>
              <a:t>MoveHardware</a:t>
            </a:r>
            <a:r>
              <a:rPr lang="en-US" altLang="en-US" sz="900" dirty="0" smtClean="0">
                <a:solidFill>
                  <a:srgbClr val="008000"/>
                </a:solidFill>
                <a:latin typeface="Consolas" panose="020B0609020204030204" pitchFamily="49" charset="0"/>
                <a:cs typeface="Consolas" panose="020B0609020204030204" pitchFamily="49" charset="0"/>
              </a:rPr>
              <a:t> states &amp; transitions</a:t>
            </a:r>
            <a:r>
              <a:rPr lang="en-US" altLang="en-US" sz="900" dirty="0" smtClean="0">
                <a:solidFill>
                  <a:srgbClr val="000000"/>
                </a:solidFill>
                <a:latin typeface="Consolas" panose="020B0609020204030204" pitchFamily="49" charset="0"/>
                <a:cs typeface="Consolas" panose="020B0609020204030204" pitchFamily="49" charset="0"/>
              </a:rPr>
              <a:t>     </a:t>
            </a:r>
          </a:p>
          <a:p>
            <a:pPr marL="0" indent="0" defTabSz="914400" eaLnBrk="0" fontAlgn="base" hangingPunct="0">
              <a:spcBef>
                <a:spcPct val="0"/>
              </a:spcBef>
              <a:spcAft>
                <a:spcPct val="0"/>
              </a:spcAft>
              <a:buFontTx/>
              <a:buNone/>
            </a:pPr>
            <a:r>
              <a:rPr lang="en-US" altLang="en-US" sz="900" dirty="0" smtClean="0">
                <a:solidFill>
                  <a:srgbClr val="000000"/>
                </a:solidFill>
                <a:latin typeface="Consolas" panose="020B0609020204030204" pitchFamily="49" charset="0"/>
                <a:cs typeface="Consolas" panose="020B0609020204030204" pitchFamily="49" charset="0"/>
              </a:rPr>
              <a:t>   </a:t>
            </a:r>
            <a:r>
              <a:rPr lang="en-US" altLang="en-US" sz="900" dirty="0" err="1" smtClean="0">
                <a:solidFill>
                  <a:srgbClr val="2B91AF"/>
                </a:solidFill>
                <a:latin typeface="Consolas" panose="020B0609020204030204" pitchFamily="49" charset="0"/>
                <a:cs typeface="Consolas" panose="020B0609020204030204" pitchFamily="49" charset="0"/>
              </a:rPr>
              <a:t>OfflineTestGenerator</a:t>
            </a:r>
            <a:r>
              <a:rPr lang="en-US" altLang="en-US" sz="900" dirty="0" err="1" smtClean="0">
                <a:solidFill>
                  <a:srgbClr val="000000"/>
                </a:solidFill>
                <a:latin typeface="Consolas" panose="020B0609020204030204" pitchFamily="49" charset="0"/>
                <a:cs typeface="Consolas" panose="020B0609020204030204" pitchFamily="49" charset="0"/>
              </a:rPr>
              <a:t>.RunWithCommandLineArguments</a:t>
            </a:r>
            <a:r>
              <a:rPr lang="en-US" altLang="en-US" sz="900" dirty="0" smtClean="0">
                <a:solidFill>
                  <a:srgbClr val="000000"/>
                </a:solidFill>
                <a:latin typeface="Consolas" panose="020B0609020204030204" pitchFamily="49" charset="0"/>
                <a:cs typeface="Consolas" panose="020B0609020204030204" pitchFamily="49" charset="0"/>
              </a:rPr>
              <a:t>(</a:t>
            </a:r>
            <a:r>
              <a:rPr lang="en-US" altLang="en-US" sz="900" dirty="0" err="1" smtClean="0">
                <a:solidFill>
                  <a:srgbClr val="2B91AF"/>
                </a:solidFill>
                <a:latin typeface="Consolas" panose="020B0609020204030204" pitchFamily="49" charset="0"/>
                <a:cs typeface="Consolas" panose="020B0609020204030204" pitchFamily="49" charset="0"/>
              </a:rPr>
              <a:t>MilestoneNModelCommandLine</a:t>
            </a:r>
            <a:r>
              <a:rPr lang="en-US" altLang="en-US" sz="900" dirty="0" err="1" smtClean="0">
                <a:solidFill>
                  <a:srgbClr val="000000"/>
                </a:solidFill>
                <a:latin typeface="Consolas" panose="020B0609020204030204" pitchFamily="49" charset="0"/>
                <a:cs typeface="Consolas" panose="020B0609020204030204" pitchFamily="49" charset="0"/>
              </a:rPr>
              <a:t>.GenerateModelArguments</a:t>
            </a:r>
            <a:r>
              <a:rPr lang="en-US" altLang="en-US" sz="900" dirty="0" smtClean="0">
                <a:solidFill>
                  <a:srgbClr val="000000"/>
                </a:solidFill>
                <a:latin typeface="Consolas" panose="020B0609020204030204" pitchFamily="49" charset="0"/>
                <a:cs typeface="Consolas" panose="020B0609020204030204" pitchFamily="49" charset="0"/>
              </a:rPr>
              <a:t>(</a:t>
            </a:r>
            <a:r>
              <a:rPr lang="en-US" altLang="en-US" sz="900" dirty="0" smtClean="0">
                <a:solidFill>
                  <a:srgbClr val="A31515"/>
                </a:solidFill>
                <a:latin typeface="Consolas" panose="020B0609020204030204" pitchFamily="49" charset="0"/>
                <a:cs typeface="Consolas" panose="020B0609020204030204" pitchFamily="49" charset="0"/>
              </a:rPr>
              <a:t>"</a:t>
            </a:r>
            <a:r>
              <a:rPr lang="en-US" altLang="en-US" sz="900" dirty="0" err="1" smtClean="0">
                <a:solidFill>
                  <a:srgbClr val="A31515"/>
                </a:solidFill>
                <a:latin typeface="Consolas" panose="020B0609020204030204" pitchFamily="49" charset="0"/>
                <a:cs typeface="Consolas" panose="020B0609020204030204" pitchFamily="49" charset="0"/>
              </a:rPr>
              <a:t>MoveHardware</a:t>
            </a:r>
            <a:r>
              <a:rPr lang="en-US" altLang="en-US" sz="900" dirty="0" smtClean="0">
                <a:solidFill>
                  <a:srgbClr val="A31515"/>
                </a:solidFill>
                <a:latin typeface="Consolas" panose="020B0609020204030204" pitchFamily="49" charset="0"/>
                <a:cs typeface="Consolas" panose="020B0609020204030204" pitchFamily="49" charset="0"/>
              </a:rPr>
              <a:t>"</a:t>
            </a:r>
            <a:r>
              <a:rPr lang="en-US" altLang="en-US" sz="900" dirty="0" smtClean="0">
                <a:solidFill>
                  <a:srgbClr val="000000"/>
                </a:solidFill>
                <a:latin typeface="Consolas" panose="020B0609020204030204" pitchFamily="49" charset="0"/>
                <a:cs typeface="Consolas" panose="020B0609020204030204" pitchFamily="49" charset="0"/>
              </a:rPr>
              <a:t>));     </a:t>
            </a:r>
          </a:p>
          <a:p>
            <a:pPr marL="0" indent="0" defTabSz="914400" eaLnBrk="0" fontAlgn="base" hangingPunct="0">
              <a:spcBef>
                <a:spcPct val="0"/>
              </a:spcBef>
              <a:spcAft>
                <a:spcPct val="0"/>
              </a:spcAft>
              <a:buFontTx/>
              <a:buNone/>
            </a:pPr>
            <a:endParaRPr lang="en-US" altLang="en-US" sz="900" dirty="0" smtClean="0">
              <a:solidFill>
                <a:srgbClr val="000000"/>
              </a:solidFill>
              <a:latin typeface="Consolas" panose="020B0609020204030204" pitchFamily="49" charset="0"/>
              <a:cs typeface="Consolas" panose="020B0609020204030204" pitchFamily="49" charset="0"/>
            </a:endParaRPr>
          </a:p>
          <a:p>
            <a:pPr marL="0" indent="0" defTabSz="914400" eaLnBrk="0" fontAlgn="base" hangingPunct="0">
              <a:spcBef>
                <a:spcPct val="0"/>
              </a:spcBef>
              <a:spcAft>
                <a:spcPct val="0"/>
              </a:spcAft>
              <a:buFontTx/>
              <a:buNone/>
            </a:pPr>
            <a:r>
              <a:rPr lang="en-US" altLang="en-US" sz="900" dirty="0" smtClean="0">
                <a:solidFill>
                  <a:srgbClr val="000000"/>
                </a:solidFill>
                <a:latin typeface="Consolas" panose="020B0609020204030204" pitchFamily="49" charset="0"/>
                <a:cs typeface="Consolas" panose="020B0609020204030204" pitchFamily="49" charset="0"/>
              </a:rPr>
              <a:t>   </a:t>
            </a:r>
            <a:r>
              <a:rPr lang="en-US" altLang="en-US" sz="900" dirty="0" err="1" smtClean="0">
                <a:solidFill>
                  <a:srgbClr val="2B91AF"/>
                </a:solidFill>
                <a:latin typeface="Consolas" panose="020B0609020204030204" pitchFamily="49" charset="0"/>
                <a:cs typeface="Consolas" panose="020B0609020204030204" pitchFamily="49" charset="0"/>
              </a:rPr>
              <a:t>ManagementClient</a:t>
            </a:r>
            <a:r>
              <a:rPr lang="en-US" altLang="en-US" sz="900" dirty="0" err="1" smtClean="0">
                <a:solidFill>
                  <a:srgbClr val="000000"/>
                </a:solidFill>
                <a:latin typeface="Consolas" panose="020B0609020204030204" pitchFamily="49" charset="0"/>
                <a:cs typeface="Consolas" panose="020B0609020204030204" pitchFamily="49" charset="0"/>
              </a:rPr>
              <a:t>.EnsureIsInstalled</a:t>
            </a:r>
            <a:r>
              <a:rPr lang="en-US" altLang="en-US" sz="900" dirty="0" smtClean="0">
                <a:solidFill>
                  <a:srgbClr val="000000"/>
                </a:solidFill>
                <a:latin typeface="Consolas" panose="020B0609020204030204" pitchFamily="49" charset="0"/>
                <a:cs typeface="Consolas" panose="020B0609020204030204" pitchFamily="49" charset="0"/>
              </a:rPr>
              <a:t>(</a:t>
            </a:r>
            <a:r>
              <a:rPr lang="en-US" altLang="en-US" sz="900" dirty="0" err="1" smtClean="0">
                <a:solidFill>
                  <a:srgbClr val="2B91AF"/>
                </a:solidFill>
                <a:latin typeface="Consolas" panose="020B0609020204030204" pitchFamily="49" charset="0"/>
                <a:cs typeface="Consolas" panose="020B0609020204030204" pitchFamily="49" charset="0"/>
              </a:rPr>
              <a:t>HostConfiguration</a:t>
            </a:r>
            <a:r>
              <a:rPr lang="en-US" altLang="en-US" sz="900" dirty="0" err="1" smtClean="0">
                <a:solidFill>
                  <a:srgbClr val="000000"/>
                </a:solidFill>
                <a:latin typeface="Consolas" panose="020B0609020204030204" pitchFamily="49" charset="0"/>
                <a:cs typeface="Consolas" panose="020B0609020204030204" pitchFamily="49" charset="0"/>
              </a:rPr>
              <a:t>.</a:t>
            </a:r>
            <a:r>
              <a:rPr lang="en-US" altLang="en-US" sz="900" dirty="0" err="1" smtClean="0">
                <a:solidFill>
                  <a:srgbClr val="2B91AF"/>
                </a:solidFill>
                <a:latin typeface="Consolas" panose="020B0609020204030204" pitchFamily="49" charset="0"/>
                <a:cs typeface="Consolas" panose="020B0609020204030204" pitchFamily="49" charset="0"/>
              </a:rPr>
              <a:t>Values</a:t>
            </a:r>
            <a:r>
              <a:rPr lang="en-US" altLang="en-US" sz="900" dirty="0" err="1" smtClean="0">
                <a:solidFill>
                  <a:srgbClr val="000000"/>
                </a:solidFill>
                <a:latin typeface="Consolas" panose="020B0609020204030204" pitchFamily="49" charset="0"/>
                <a:cs typeface="Consolas" panose="020B0609020204030204" pitchFamily="49" charset="0"/>
              </a:rPr>
              <a:t>.InstallerFolder</a:t>
            </a:r>
            <a:r>
              <a:rPr lang="en-US" altLang="en-US" sz="900" dirty="0" smtClean="0">
                <a:solidFill>
                  <a:srgbClr val="000000"/>
                </a:solidFill>
                <a:latin typeface="Consolas" panose="020B0609020204030204" pitchFamily="49" charset="0"/>
                <a:cs typeface="Consolas" panose="020B0609020204030204" pitchFamily="49" charset="0"/>
              </a:rPr>
              <a:t>);     </a:t>
            </a:r>
          </a:p>
          <a:p>
            <a:pPr marL="0" indent="0" defTabSz="914400" eaLnBrk="0" fontAlgn="base" hangingPunct="0">
              <a:spcBef>
                <a:spcPct val="0"/>
              </a:spcBef>
              <a:spcAft>
                <a:spcPct val="0"/>
              </a:spcAft>
              <a:buFontTx/>
              <a:buNone/>
            </a:pPr>
            <a:endParaRPr lang="en-US" altLang="en-US" sz="900" dirty="0" smtClean="0">
              <a:solidFill>
                <a:srgbClr val="000000"/>
              </a:solidFill>
              <a:latin typeface="Consolas" panose="020B0609020204030204" pitchFamily="49" charset="0"/>
              <a:cs typeface="Consolas" panose="020B0609020204030204" pitchFamily="49" charset="0"/>
            </a:endParaRPr>
          </a:p>
          <a:p>
            <a:pPr marL="0" indent="0" defTabSz="914400" eaLnBrk="0" fontAlgn="base" hangingPunct="0">
              <a:spcBef>
                <a:spcPct val="0"/>
              </a:spcBef>
              <a:spcAft>
                <a:spcPct val="0"/>
              </a:spcAft>
              <a:buFontTx/>
              <a:buNone/>
            </a:pPr>
            <a:r>
              <a:rPr lang="en-US" altLang="en-US" sz="900" dirty="0" smtClean="0">
                <a:solidFill>
                  <a:srgbClr val="000000"/>
                </a:solidFill>
                <a:latin typeface="Consolas" panose="020B0609020204030204" pitchFamily="49" charset="0"/>
                <a:cs typeface="Consolas" panose="020B0609020204030204" pitchFamily="49" charset="0"/>
              </a:rPr>
              <a:t>   </a:t>
            </a:r>
            <a:r>
              <a:rPr lang="en-US" altLang="en-US" sz="900" dirty="0" smtClean="0">
                <a:solidFill>
                  <a:srgbClr val="008000"/>
                </a:solidFill>
                <a:latin typeface="Consolas" panose="020B0609020204030204" pitchFamily="49" charset="0"/>
                <a:cs typeface="Consolas" panose="020B0609020204030204" pitchFamily="49" charset="0"/>
              </a:rPr>
              <a:t>// Run tests that cover </a:t>
            </a:r>
            <a:r>
              <a:rPr lang="en-US" altLang="en-US" sz="900" dirty="0" err="1" smtClean="0">
                <a:solidFill>
                  <a:srgbClr val="008000"/>
                </a:solidFill>
                <a:latin typeface="Consolas" panose="020B0609020204030204" pitchFamily="49" charset="0"/>
                <a:cs typeface="Consolas" panose="020B0609020204030204" pitchFamily="49" charset="0"/>
              </a:rPr>
              <a:t>MoveHardware</a:t>
            </a:r>
            <a:r>
              <a:rPr lang="en-US" altLang="en-US" sz="900" dirty="0" smtClean="0">
                <a:solidFill>
                  <a:srgbClr val="008000"/>
                </a:solidFill>
                <a:latin typeface="Consolas" panose="020B0609020204030204" pitchFamily="49" charset="0"/>
                <a:cs typeface="Consolas" panose="020B0609020204030204" pitchFamily="49" charset="0"/>
              </a:rPr>
              <a:t> states &amp; transitions</a:t>
            </a:r>
          </a:p>
          <a:p>
            <a:pPr marL="0" indent="0" defTabSz="914400" eaLnBrk="0" fontAlgn="base" hangingPunct="0">
              <a:spcBef>
                <a:spcPct val="0"/>
              </a:spcBef>
              <a:spcAft>
                <a:spcPct val="0"/>
              </a:spcAft>
              <a:buFontTx/>
              <a:buNone/>
            </a:pPr>
            <a:r>
              <a:rPr lang="en-US" altLang="en-US" sz="900" dirty="0" smtClean="0">
                <a:solidFill>
                  <a:srgbClr val="000000"/>
                </a:solidFill>
                <a:latin typeface="Consolas" panose="020B0609020204030204" pitchFamily="49" charset="0"/>
                <a:cs typeface="Consolas" panose="020B0609020204030204" pitchFamily="49" charset="0"/>
              </a:rPr>
              <a:t>   </a:t>
            </a:r>
            <a:r>
              <a:rPr lang="en-US" altLang="en-US" sz="900" dirty="0" err="1" smtClean="0">
                <a:solidFill>
                  <a:srgbClr val="2B91AF"/>
                </a:solidFill>
                <a:latin typeface="Consolas" panose="020B0609020204030204" pitchFamily="49" charset="0"/>
                <a:cs typeface="Consolas" panose="020B0609020204030204" pitchFamily="49" charset="0"/>
              </a:rPr>
              <a:t>ConformanceTester</a:t>
            </a:r>
            <a:r>
              <a:rPr lang="en-US" altLang="en-US" sz="900" dirty="0" err="1" smtClean="0">
                <a:solidFill>
                  <a:srgbClr val="000000"/>
                </a:solidFill>
                <a:latin typeface="Consolas" panose="020B0609020204030204" pitchFamily="49" charset="0"/>
                <a:cs typeface="Consolas" panose="020B0609020204030204" pitchFamily="49" charset="0"/>
              </a:rPr>
              <a:t>.RunWithCommandLineArguments</a:t>
            </a:r>
            <a:r>
              <a:rPr lang="en-US" altLang="en-US" sz="900" dirty="0" smtClean="0">
                <a:solidFill>
                  <a:srgbClr val="000000"/>
                </a:solidFill>
                <a:latin typeface="Consolas" panose="020B0609020204030204" pitchFamily="49" charset="0"/>
                <a:cs typeface="Consolas" panose="020B0609020204030204" pitchFamily="49" charset="0"/>
              </a:rPr>
              <a:t>(</a:t>
            </a:r>
            <a:r>
              <a:rPr lang="en-US" altLang="en-US" sz="900" dirty="0" err="1" smtClean="0">
                <a:solidFill>
                  <a:srgbClr val="2B91AF"/>
                </a:solidFill>
                <a:latin typeface="Consolas" panose="020B0609020204030204" pitchFamily="49" charset="0"/>
                <a:cs typeface="Consolas" panose="020B0609020204030204" pitchFamily="49" charset="0"/>
              </a:rPr>
              <a:t>MilestoneNModelCommandLine</a:t>
            </a:r>
            <a:r>
              <a:rPr lang="en-US" altLang="en-US" sz="900" dirty="0" err="1" smtClean="0">
                <a:solidFill>
                  <a:srgbClr val="000000"/>
                </a:solidFill>
                <a:latin typeface="Consolas" panose="020B0609020204030204" pitchFamily="49" charset="0"/>
                <a:cs typeface="Consolas" panose="020B0609020204030204" pitchFamily="49" charset="0"/>
              </a:rPr>
              <a:t>.RunModelArguments</a:t>
            </a:r>
            <a:r>
              <a:rPr lang="en-US" altLang="en-US" sz="900" dirty="0" smtClean="0">
                <a:solidFill>
                  <a:srgbClr val="000000"/>
                </a:solidFill>
                <a:latin typeface="Consolas" panose="020B0609020204030204" pitchFamily="49" charset="0"/>
                <a:cs typeface="Consolas" panose="020B0609020204030204" pitchFamily="49" charset="0"/>
              </a:rPr>
              <a:t>(</a:t>
            </a:r>
            <a:r>
              <a:rPr lang="en-US" altLang="en-US" sz="900" dirty="0" smtClean="0">
                <a:solidFill>
                  <a:srgbClr val="A31515"/>
                </a:solidFill>
                <a:latin typeface="Consolas" panose="020B0609020204030204" pitchFamily="49" charset="0"/>
                <a:cs typeface="Consolas" panose="020B0609020204030204" pitchFamily="49" charset="0"/>
              </a:rPr>
              <a:t>"</a:t>
            </a:r>
            <a:r>
              <a:rPr lang="en-US" altLang="en-US" sz="900" dirty="0" err="1" smtClean="0">
                <a:solidFill>
                  <a:srgbClr val="A31515"/>
                </a:solidFill>
                <a:latin typeface="Consolas" panose="020B0609020204030204" pitchFamily="49" charset="0"/>
                <a:cs typeface="Consolas" panose="020B0609020204030204" pitchFamily="49" charset="0"/>
              </a:rPr>
              <a:t>MoveHardware</a:t>
            </a:r>
            <a:r>
              <a:rPr lang="en-US" altLang="en-US" sz="900" dirty="0" smtClean="0">
                <a:solidFill>
                  <a:srgbClr val="A31515"/>
                </a:solidFill>
                <a:latin typeface="Consolas" panose="020B0609020204030204" pitchFamily="49" charset="0"/>
                <a:cs typeface="Consolas" panose="020B0609020204030204" pitchFamily="49" charset="0"/>
              </a:rPr>
              <a:t>"</a:t>
            </a:r>
            <a:r>
              <a:rPr lang="en-US" altLang="en-US" sz="900" dirty="0" smtClean="0">
                <a:solidFill>
                  <a:srgbClr val="000000"/>
                </a:solidFill>
                <a:latin typeface="Consolas" panose="020B0609020204030204" pitchFamily="49" charset="0"/>
                <a:cs typeface="Consolas" panose="020B0609020204030204" pitchFamily="49" charset="0"/>
              </a:rPr>
              <a:t>)); </a:t>
            </a:r>
          </a:p>
          <a:p>
            <a:pPr marL="0" indent="0" defTabSz="914400" eaLnBrk="0" fontAlgn="base" hangingPunct="0">
              <a:spcBef>
                <a:spcPct val="0"/>
              </a:spcBef>
              <a:spcAft>
                <a:spcPct val="0"/>
              </a:spcAft>
              <a:buFontTx/>
              <a:buNone/>
            </a:pPr>
            <a:r>
              <a:rPr lang="en-US" altLang="en-US" sz="900" dirty="0" smtClean="0">
                <a:solidFill>
                  <a:srgbClr val="000000"/>
                </a:solidFill>
                <a:latin typeface="Consolas" panose="020B0609020204030204" pitchFamily="49" charset="0"/>
                <a:cs typeface="Consolas" panose="020B0609020204030204" pitchFamily="49" charset="0"/>
              </a:rPr>
              <a:t>}</a:t>
            </a:r>
            <a:endParaRPr lang="en-US" altLang="en-US" sz="1800" dirty="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3575163162"/>
      </p:ext>
    </p:extLst>
  </p:cSld>
  <p:clrMapOvr>
    <a:masterClrMapping/>
  </p:clrMapOvr>
  <p:timing>
    <p:tnLst>
      <p:par>
        <p:cTn id="1" dur="indefinite" restart="never" nodeType="tmRoot"/>
      </p:par>
    </p:tnLst>
  </p:timing>
</p:sld>
</file>

<file path=ppt/theme/theme1.xml><?xml version="1.0" encoding="utf-8"?>
<a:theme xmlns:a="http://schemas.openxmlformats.org/drawingml/2006/main" name="Milestone">
  <a:themeElements>
    <a:clrScheme name="Milestone">
      <a:dk1>
        <a:srgbClr val="000000"/>
      </a:dk1>
      <a:lt1>
        <a:sysClr val="window" lastClr="FFFFFF"/>
      </a:lt1>
      <a:dk2>
        <a:srgbClr val="009CDE"/>
      </a:dk2>
      <a:lt2>
        <a:srgbClr val="98A4AE"/>
      </a:lt2>
      <a:accent1>
        <a:srgbClr val="0033A0"/>
      </a:accent1>
      <a:accent2>
        <a:srgbClr val="6CAEE4"/>
      </a:accent2>
      <a:accent3>
        <a:srgbClr val="009775"/>
      </a:accent3>
      <a:accent4>
        <a:srgbClr val="ED8B00"/>
      </a:accent4>
      <a:accent5>
        <a:srgbClr val="E0004D"/>
      </a:accent5>
      <a:accent6>
        <a:srgbClr val="002E5D"/>
      </a:accent6>
      <a:hlink>
        <a:srgbClr val="009CDE"/>
      </a:hlink>
      <a:folHlink>
        <a:srgbClr val="002E5D"/>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2E5D"/>
        </a:solidFill>
        <a:ln>
          <a:solidFill>
            <a:schemeClr val="accent1">
              <a:shade val="50000"/>
            </a:schemeClr>
          </a:solidFill>
        </a:ln>
      </a:spPr>
      <a:bodyPr rtlCol="0" anchor="ctr"/>
      <a:lstStyle>
        <a:defPPr algn="ctr">
          <a:lnSpc>
            <a:spcPct val="100000"/>
          </a:lnSpc>
          <a:spcAft>
            <a:spcPts val="1800"/>
          </a:spcAft>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002E5D"/>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nSpc>
            <a:spcPct val="100000"/>
          </a:lnSpc>
          <a:spcAft>
            <a:spcPts val="1800"/>
          </a:spcAft>
          <a:defRPr sz="2000" dirty="0" err="1" smtClean="0">
            <a:solidFill>
              <a:srgbClr val="002E5D"/>
            </a:solidFill>
          </a:defRPr>
        </a:defPPr>
      </a:lstStyle>
    </a:txDef>
  </a:objectDefaults>
  <a:extraClrSchemeLst/>
  <a:extLst>
    <a:ext uri="{05A4C25C-085E-4340-85A3-A5531E510DB2}">
      <thm15:themeFamily xmlns:thm15="http://schemas.microsoft.com/office/thememl/2012/main" name="Milestone 4_3 PowerPoint Template [Milestone].potx" id="{1415A18D-F799-4E5A-AEE8-4F4FA79CA178}" vid="{0B311EE8-9250-4453-9314-C9F0A389271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Milestone corporate 4-3</Template>
  <TotalTime>11406</TotalTime>
  <Words>1874</Words>
  <Application>Microsoft Office PowerPoint</Application>
  <PresentationFormat>On-screen Show (4:3)</PresentationFormat>
  <Paragraphs>487</Paragraphs>
  <Slides>28</Slides>
  <Notes>26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Calibri</vt:lpstr>
      <vt:lpstr>Consolas</vt:lpstr>
      <vt:lpstr>Courier New</vt:lpstr>
      <vt:lpstr>Verdana</vt:lpstr>
      <vt:lpstr>Milestone</vt:lpstr>
      <vt:lpstr>PowerPoint Presentation</vt:lpstr>
      <vt:lpstr>Agenda</vt:lpstr>
      <vt:lpstr>The Setup</vt:lpstr>
      <vt:lpstr>The Feature</vt:lpstr>
      <vt:lpstr>Milestone Smart Client - Live</vt:lpstr>
      <vt:lpstr>milestone Smart Client - Playback</vt:lpstr>
      <vt:lpstr>The problem</vt:lpstr>
      <vt:lpstr>Model Description: States &amp; State Machines</vt:lpstr>
      <vt:lpstr>Model Description: Actions</vt:lpstr>
      <vt:lpstr>Model Based Test – Basic Flow</vt:lpstr>
      <vt:lpstr>Model Implementation</vt:lpstr>
      <vt:lpstr>Model Implementation: C#</vt:lpstr>
      <vt:lpstr>Running NModel - Analyze</vt:lpstr>
      <vt:lpstr>Running NModel – Generate Tests</vt:lpstr>
      <vt:lpstr>Generated Test Cases (MBT internal)</vt:lpstr>
      <vt:lpstr>Tool Result Summary</vt:lpstr>
      <vt:lpstr>Other Related Tools</vt:lpstr>
      <vt:lpstr>Interface: Connecting to test framework</vt:lpstr>
      <vt:lpstr>Implement: Stepper</vt:lpstr>
      <vt:lpstr>Validation - General </vt:lpstr>
      <vt:lpstr>Validation -Specific </vt:lpstr>
      <vt:lpstr>Results </vt:lpstr>
      <vt:lpstr>Links </vt:lpstr>
      <vt:lpstr>Questions?</vt:lpstr>
      <vt:lpstr>Model Description: Action Considerations</vt:lpstr>
      <vt:lpstr>Implement: Reset</vt:lpstr>
      <vt:lpstr>Implement: Actions</vt:lpstr>
      <vt:lpstr>Running The Tests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Guide (can be deleted)</dc:title>
  <dc:creator>Niels Sander Christensen</dc:creator>
  <cp:lastModifiedBy>Niels Sander Christensen</cp:lastModifiedBy>
  <cp:revision>150</cp:revision>
  <dcterms:created xsi:type="dcterms:W3CDTF">2015-05-27T14:35:55Z</dcterms:created>
  <dcterms:modified xsi:type="dcterms:W3CDTF">2016-03-26T10:55:08Z</dcterms:modified>
</cp:coreProperties>
</file>