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9" r:id="rId3"/>
    <p:sldId id="260" r:id="rId4"/>
    <p:sldId id="264" r:id="rId5"/>
    <p:sldId id="265" r:id="rId6"/>
    <p:sldId id="266" r:id="rId7"/>
    <p:sldId id="267" r:id="rId8"/>
    <p:sldId id="268" r:id="rId9"/>
    <p:sldId id="28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5" r:id="rId26"/>
    <p:sldId id="284" r:id="rId27"/>
    <p:sldId id="286" r:id="rId28"/>
    <p:sldId id="287" r:id="rId29"/>
    <p:sldId id="263" r:id="rId30"/>
    <p:sldId id="262"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A0D9"/>
    <a:srgbClr val="231F20"/>
    <a:srgbClr val="EF4523"/>
    <a:srgbClr val="32CD00"/>
    <a:srgbClr val="7CFC00"/>
    <a:srgbClr val="229F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5574" autoAdjust="0"/>
  </p:normalViewPr>
  <p:slideViewPr>
    <p:cSldViewPr snapToGrid="0">
      <p:cViewPr varScale="1">
        <p:scale>
          <a:sx n="53" d="100"/>
          <a:sy n="53" d="100"/>
        </p:scale>
        <p:origin x="11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3494865184798918"/>
          <c:y val="0.14644069093748968"/>
          <c:w val="0.72535196120257939"/>
          <c:h val="0.70711861812502064"/>
        </c:manualLayout>
      </c:layout>
      <c:pie3DChart>
        <c:varyColors val="1"/>
        <c:ser>
          <c:idx val="0"/>
          <c:order val="0"/>
          <c:tx>
            <c:strRef>
              <c:f>Sheet1!$B$1</c:f>
              <c:strCache>
                <c:ptCount val="1"/>
                <c:pt idx="0">
                  <c:v>Feature usage in enterprise software</c:v>
                </c:pt>
              </c:strCache>
            </c:strRef>
          </c:tx>
          <c:spPr>
            <a:ln>
              <a:solidFill>
                <a:srgbClr val="EF4523"/>
              </a:solidFill>
            </a:ln>
          </c:spPr>
          <c:dPt>
            <c:idx val="0"/>
            <c:bubble3D val="0"/>
            <c:spPr>
              <a:solidFill>
                <a:srgbClr val="EF4523"/>
              </a:solidFill>
              <a:ln>
                <a:solidFill>
                  <a:srgbClr val="EF4523"/>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rgbClr val="EF4523"/>
                </a:contourClr>
              </a:sp3d>
            </c:spPr>
          </c:dPt>
          <c:dPt>
            <c:idx val="1"/>
            <c:bubble3D val="0"/>
            <c:spPr>
              <a:solidFill>
                <a:srgbClr val="FFC000"/>
              </a:solidFill>
              <a:ln>
                <a:solidFill>
                  <a:srgbClr val="EF4523"/>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rgbClr val="EF4523"/>
                </a:contourClr>
              </a:sp3d>
            </c:spPr>
          </c:dPt>
          <c:dPt>
            <c:idx val="2"/>
            <c:bubble3D val="0"/>
            <c:spPr>
              <a:solidFill>
                <a:schemeClr val="accent3"/>
              </a:solidFill>
              <a:ln>
                <a:solidFill>
                  <a:srgbClr val="EF4523"/>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rgbClr val="EF4523"/>
                </a:contourClr>
              </a:sp3d>
            </c:spPr>
          </c:dPt>
          <c:dPt>
            <c:idx val="3"/>
            <c:bubble3D val="0"/>
            <c:spPr>
              <a:solidFill>
                <a:srgbClr val="32CD00"/>
              </a:solidFill>
              <a:ln>
                <a:solidFill>
                  <a:srgbClr val="EF4523"/>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rgbClr val="EF4523"/>
                </a:contourClr>
              </a:sp3d>
            </c:spPr>
          </c:dPt>
          <c:dPt>
            <c:idx val="4"/>
            <c:bubble3D val="0"/>
            <c:spPr>
              <a:solidFill>
                <a:srgbClr val="3DA0D9"/>
              </a:solidFill>
              <a:ln>
                <a:solidFill>
                  <a:srgbClr val="EF4523"/>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rgbClr val="EF4523"/>
                </a:contourClr>
              </a:sp3d>
            </c:spPr>
          </c:dPt>
          <c:dLbls>
            <c:dLbl>
              <c:idx val="0"/>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90A68AFE-8B53-4F8A-B026-F0AA533E26B5}" type="CATEGORYNAME">
                      <a:rPr lang="en-US" sz="2800">
                        <a:solidFill>
                          <a:srgbClr val="EF4523"/>
                        </a:solidFill>
                      </a:rPr>
                      <a:pPr>
                        <a:defRPr/>
                      </a:pPr>
                      <a:t>[CATEGORY NAME]</a:t>
                    </a:fld>
                    <a:r>
                      <a:rPr lang="en-US" baseline="0" dirty="0"/>
                      <a:t>
</a:t>
                    </a:r>
                    <a:fld id="{C027614F-EFAF-449D-8617-636CEECA2558}" type="PERCENTAGE">
                      <a:rPr lang="en-US" sz="3200" baseline="0">
                        <a:solidFill>
                          <a:srgbClr val="EF4523"/>
                        </a:solidFill>
                      </a:rPr>
                      <a:pPr>
                        <a:defRPr/>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bg-BG"/>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1"/>
              <c:layout>
                <c:manualLayout>
                  <c:x val="4.0381248362258891E-2"/>
                  <c:y val="-1.104484205875856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B2F2EE03-6657-401D-ABCA-D1BC10825933}" type="CATEGORYNAME">
                      <a:rPr lang="en-US" sz="2800">
                        <a:solidFill>
                          <a:srgbClr val="FFC000"/>
                        </a:solidFill>
                      </a:rPr>
                      <a:pPr>
                        <a:defRPr>
                          <a:solidFill>
                            <a:schemeClr val="accent1"/>
                          </a:solidFill>
                        </a:defRPr>
                      </a:pPr>
                      <a:t>[CATEGORY NAME]</a:t>
                    </a:fld>
                    <a:r>
                      <a:rPr lang="en-US" baseline="0" dirty="0"/>
                      <a:t>
</a:t>
                    </a:r>
                    <a:fld id="{7ADD5D3A-92DA-4E99-984E-CD7E298775B1}" type="PERCENTAGE">
                      <a:rPr lang="en-US" sz="2800" baseline="0">
                        <a:solidFill>
                          <a:srgbClr val="FFC000"/>
                        </a:solidFill>
                      </a:rPr>
                      <a:pPr>
                        <a:defRPr>
                          <a:solidFill>
                            <a:schemeClr val="accent1"/>
                          </a:solidFill>
                        </a:defRPr>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bg-BG"/>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2"/>
              <c:layout>
                <c:manualLayout>
                  <c:x val="9.5014702028844451E-3"/>
                  <c:y val="-3.3359249576904282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013D244C-F6F1-49BA-B4D3-9C57398B49B5}" type="CATEGORYNAME">
                      <a:rPr lang="en-US" sz="2800"/>
                      <a:pPr>
                        <a:defRPr>
                          <a:solidFill>
                            <a:schemeClr val="accent1"/>
                          </a:solidFill>
                        </a:defRPr>
                      </a:pPr>
                      <a:t>[CATEGORY NAME]</a:t>
                    </a:fld>
                    <a:r>
                      <a:rPr lang="en-US" baseline="0" dirty="0"/>
                      <a:t>
</a:t>
                    </a:r>
                    <a:fld id="{CAD90129-551C-4B4D-B41D-40E4ABAACEEC}" type="PERCENTAGE">
                      <a:rPr lang="en-US" sz="2800" baseline="0"/>
                      <a:pPr>
                        <a:defRPr>
                          <a:solidFill>
                            <a:schemeClr val="accent1"/>
                          </a:solidFill>
                        </a:defRPr>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bg-BG"/>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3"/>
              <c:layout>
                <c:manualLayout>
                  <c:x val="1.6849117962435899E-2"/>
                  <c:y val="-2.8777292500465283E-2"/>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A58C95FC-6AAE-4A21-87B0-B011E1C4A12F}" type="CATEGORYNAME">
                      <a:rPr lang="en-US" sz="2800">
                        <a:solidFill>
                          <a:srgbClr val="32CD00"/>
                        </a:solidFill>
                      </a:rPr>
                      <a:pPr>
                        <a:defRPr>
                          <a:solidFill>
                            <a:schemeClr val="accent1"/>
                          </a:solidFill>
                        </a:defRPr>
                      </a:pPr>
                      <a:t>[CATEGORY NAME]</a:t>
                    </a:fld>
                    <a:r>
                      <a:rPr lang="en-US" baseline="0" dirty="0"/>
                      <a:t>
</a:t>
                    </a:r>
                    <a:fld id="{303CA5D8-D18A-4B13-98AD-06C5EA7A970C}" type="PERCENTAGE">
                      <a:rPr lang="en-US" sz="2800" baseline="0">
                        <a:solidFill>
                          <a:srgbClr val="32CD00"/>
                        </a:solidFill>
                      </a:rPr>
                      <a:pPr>
                        <a:defRPr>
                          <a:solidFill>
                            <a:schemeClr val="accent1"/>
                          </a:solidFill>
                        </a:defRPr>
                      </a:pPr>
                      <a:t>[PERCENTAGE]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bg-BG"/>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4"/>
              <c:layout>
                <c:manualLayout>
                  <c:x val="3.6782005412471355E-2"/>
                  <c:y val="0"/>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fld id="{0CF0D8B2-F755-4823-8CEF-136528E47C65}" type="CATEGORYNAME">
                      <a:rPr lang="en-US" sz="2800">
                        <a:solidFill>
                          <a:srgbClr val="3DA0D9"/>
                        </a:solidFill>
                      </a:rPr>
                      <a:pPr>
                        <a:defRPr>
                          <a:solidFill>
                            <a:schemeClr val="accent1"/>
                          </a:solidFill>
                        </a:defRPr>
                      </a:pPr>
                      <a:t>[CATEGORY NAME]</a:t>
                    </a:fld>
                    <a:r>
                      <a:rPr lang="en-US" sz="2800" baseline="0" dirty="0"/>
                      <a:t>
</a:t>
                    </a:r>
                    <a:fld id="{6C01984E-1600-45C5-8EB3-6204F9050819}" type="PERCENTAGE">
                      <a:rPr lang="en-US" sz="2800" baseline="0">
                        <a:solidFill>
                          <a:srgbClr val="3DA0D9"/>
                        </a:solidFill>
                      </a:rPr>
                      <a:pPr>
                        <a:defRPr>
                          <a:solidFill>
                            <a:schemeClr val="accent1"/>
                          </a:solidFill>
                        </a:defRPr>
                      </a:pPr>
                      <a:t>[PERCENTAGE]</a:t>
                    </a:fld>
                    <a:endParaRPr lang="en-US" sz="2800" baseline="0" dirty="0"/>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bg-BG"/>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Never</c:v>
                </c:pt>
                <c:pt idx="1">
                  <c:v>Rarely</c:v>
                </c:pt>
                <c:pt idx="2">
                  <c:v>Sometimes</c:v>
                </c:pt>
                <c:pt idx="3">
                  <c:v>Often</c:v>
                </c:pt>
                <c:pt idx="4">
                  <c:v>Always</c:v>
                </c:pt>
              </c:strCache>
            </c:strRef>
          </c:cat>
          <c:val>
            <c:numRef>
              <c:f>Sheet1!$B$2:$B$6</c:f>
              <c:numCache>
                <c:formatCode>General</c:formatCode>
                <c:ptCount val="5"/>
                <c:pt idx="0">
                  <c:v>4.5</c:v>
                </c:pt>
                <c:pt idx="1">
                  <c:v>1.9</c:v>
                </c:pt>
                <c:pt idx="2">
                  <c:v>1.6</c:v>
                </c:pt>
                <c:pt idx="3">
                  <c:v>1.3</c:v>
                </c:pt>
                <c:pt idx="4">
                  <c:v>0.7</c:v>
                </c:pt>
              </c:numCache>
            </c:numRef>
          </c:val>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bg-BG"/>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A54546-3889-4516-AD83-570FC8BEEA90}" type="datetimeFigureOut">
              <a:rPr lang="en-US" smtClean="0"/>
              <a:t>3/26/2016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5FFC6B-8B5B-44E6-A359-74CDCBEC0551}" type="slidenum">
              <a:rPr lang="en-US" smtClean="0"/>
              <a:t>‹#›</a:t>
            </a:fld>
            <a:endParaRPr lang="en-US"/>
          </a:p>
        </p:txBody>
      </p:sp>
    </p:spTree>
    <p:extLst>
      <p:ext uri="{BB962C8B-B14F-4D97-AF65-F5344CB8AC3E}">
        <p14:creationId xmlns:p14="http://schemas.microsoft.com/office/powerpoint/2010/main" val="7895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andishgroup.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ithub.com/fabpot/goutte"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ahi.co.in/w/" TargetMode="External"/><Relationship Id="rId4" Type="http://schemas.openxmlformats.org/officeDocument/2006/relationships/hyperlink" Target="http://seleniumhq.org/"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github.com/fabpot/goutte"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ahi.co.in/w/" TargetMode="External"/><Relationship Id="rId4" Type="http://schemas.openxmlformats.org/officeDocument/2006/relationships/hyperlink" Target="http://seleniumhq.org/"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a:t>
            </a:fld>
            <a:endParaRPr lang="en-US"/>
          </a:p>
        </p:txBody>
      </p:sp>
    </p:spTree>
    <p:extLst>
      <p:ext uri="{BB962C8B-B14F-4D97-AF65-F5344CB8AC3E}">
        <p14:creationId xmlns:p14="http://schemas.microsoft.com/office/powerpoint/2010/main" val="177523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DEVELOPMENT!!!!</a:t>
            </a:r>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a:t>
            </a:fld>
            <a:endParaRPr lang="en-US"/>
          </a:p>
        </p:txBody>
      </p:sp>
    </p:spTree>
    <p:extLst>
      <p:ext uri="{BB962C8B-B14F-4D97-AF65-F5344CB8AC3E}">
        <p14:creationId xmlns:p14="http://schemas.microsoft.com/office/powerpoint/2010/main" val="1068734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 DEVELOPMENT!!!!</a:t>
            </a:r>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3</a:t>
            </a:fld>
            <a:endParaRPr lang="en-US"/>
          </a:p>
        </p:txBody>
      </p:sp>
    </p:spTree>
    <p:extLst>
      <p:ext uri="{BB962C8B-B14F-4D97-AF65-F5344CB8AC3E}">
        <p14:creationId xmlns:p14="http://schemas.microsoft.com/office/powerpoint/2010/main" val="305714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“BDD</a:t>
            </a:r>
            <a:r>
              <a:rPr lang="en-US" baseline="0" dirty="0" smtClean="0"/>
              <a:t> is about implementing an application by describing its behavior from the perspective of its stakeholders.” – Dan North</a:t>
            </a:r>
            <a:endParaRPr lang="bg-BG" baseline="0" dirty="0" smtClean="0"/>
          </a:p>
          <a:p>
            <a:r>
              <a:rPr lang="en-US" sz="1200" b="0" i="0" kern="1200" dirty="0" smtClean="0">
                <a:solidFill>
                  <a:schemeClr val="tx1"/>
                </a:solidFill>
                <a:effectLst/>
                <a:latin typeface="+mn-lt"/>
                <a:ea typeface="+mn-ea"/>
                <a:cs typeface="+mn-cs"/>
              </a:rPr>
              <a:t>The original developer of BDD (Dan North) came up with the notion of BDD because he was dissatisfied with the lack of any specification within TDD of what should be tested and how.</a:t>
            </a:r>
            <a:endParaRPr lang="en-US" baseline="0" dirty="0" smtClean="0"/>
          </a:p>
          <a:p>
            <a:r>
              <a:rPr lang="en-US" baseline="0" dirty="0" smtClean="0"/>
              <a:t>BDD – Second generation of agile methodology</a:t>
            </a:r>
          </a:p>
          <a:p>
            <a:pPr marL="171450" indent="-171450">
              <a:buFontTx/>
              <a:buChar char="-"/>
            </a:pPr>
            <a:r>
              <a:rPr lang="en-US" baseline="0" dirty="0" smtClean="0"/>
              <a:t>User stories</a:t>
            </a:r>
          </a:p>
          <a:p>
            <a:pPr marL="171450" indent="-171450">
              <a:buFontTx/>
              <a:buChar char="-"/>
            </a:pPr>
            <a:r>
              <a:rPr lang="en-US" baseline="0" dirty="0" smtClean="0"/>
              <a:t>Domain-Driven Development</a:t>
            </a:r>
          </a:p>
          <a:p>
            <a:pPr marL="171450" indent="-171450">
              <a:buFontTx/>
              <a:buChar char="-"/>
            </a:pPr>
            <a:r>
              <a:rPr lang="en-US" baseline="0" dirty="0" smtClean="0"/>
              <a:t>Extreme </a:t>
            </a:r>
            <a:r>
              <a:rPr lang="en-US" baseline="0" dirty="0" err="1" smtClean="0"/>
              <a:t>Programmin</a:t>
            </a:r>
            <a:endParaRPr lang="en-US" baseline="0" dirty="0" smtClean="0"/>
          </a:p>
          <a:p>
            <a:pPr marL="628650" lvl="1" indent="-171450">
              <a:buFontTx/>
              <a:buChar char="-"/>
            </a:pPr>
            <a:r>
              <a:rPr lang="en-US" baseline="0" dirty="0" smtClean="0"/>
              <a:t>TDD</a:t>
            </a:r>
          </a:p>
          <a:p>
            <a:pPr marL="628650" lvl="1" indent="-171450">
              <a:buFontTx/>
              <a:buChar char="-"/>
            </a:pPr>
            <a:r>
              <a:rPr lang="en-US" baseline="0" dirty="0" smtClean="0"/>
              <a:t>Acceptance Driven Test Planning</a:t>
            </a:r>
          </a:p>
          <a:p>
            <a:pPr marL="628650" lvl="1" indent="-171450">
              <a:buFontTx/>
              <a:buChar char="-"/>
            </a:pPr>
            <a:r>
              <a:rPr lang="en-US" baseline="0" dirty="0" smtClean="0"/>
              <a:t>Continuous integration </a:t>
            </a:r>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6</a:t>
            </a:fld>
            <a:endParaRPr lang="en-US"/>
          </a:p>
        </p:txBody>
      </p:sp>
    </p:spTree>
    <p:extLst>
      <p:ext uri="{BB962C8B-B14F-4D97-AF65-F5344CB8AC3E}">
        <p14:creationId xmlns:p14="http://schemas.microsoft.com/office/powerpoint/2010/main" val="3872491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“BDD</a:t>
            </a:r>
            <a:r>
              <a:rPr lang="en-US" baseline="0" dirty="0" smtClean="0"/>
              <a:t> is about implementing an application by describing its behavior from the perspective of its stakeholders.” – Dan North</a:t>
            </a:r>
            <a:endParaRPr lang="bg-BG" baseline="0" dirty="0" smtClean="0"/>
          </a:p>
          <a:p>
            <a:r>
              <a:rPr lang="en-US" sz="1200" b="0" i="0" kern="1200" dirty="0" smtClean="0">
                <a:solidFill>
                  <a:schemeClr val="tx1"/>
                </a:solidFill>
                <a:effectLst/>
                <a:latin typeface="+mn-lt"/>
                <a:ea typeface="+mn-ea"/>
                <a:cs typeface="+mn-cs"/>
              </a:rPr>
              <a:t>The original developer of BDD (Dan North) came up with the notion of BDD because he was dissatisfied with the lack of any specification within TDD of what should be tested and how.</a:t>
            </a:r>
            <a:endParaRPr lang="en-US" baseline="0" dirty="0" smtClean="0"/>
          </a:p>
          <a:p>
            <a:r>
              <a:rPr lang="en-US" baseline="0" dirty="0" smtClean="0"/>
              <a:t>BDD – Second generation of agile methodology</a:t>
            </a:r>
          </a:p>
          <a:p>
            <a:pPr marL="171450" indent="-171450">
              <a:buFontTx/>
              <a:buChar char="-"/>
            </a:pPr>
            <a:r>
              <a:rPr lang="en-US" baseline="0" dirty="0" smtClean="0"/>
              <a:t>User stories</a:t>
            </a:r>
          </a:p>
          <a:p>
            <a:pPr marL="171450" indent="-171450">
              <a:buFontTx/>
              <a:buChar char="-"/>
            </a:pPr>
            <a:r>
              <a:rPr lang="en-US" baseline="0" dirty="0" smtClean="0"/>
              <a:t>Domain-Driven Development</a:t>
            </a:r>
          </a:p>
          <a:p>
            <a:pPr marL="171450" indent="-171450">
              <a:buFontTx/>
              <a:buChar char="-"/>
            </a:pPr>
            <a:r>
              <a:rPr lang="en-US" baseline="0" dirty="0" smtClean="0"/>
              <a:t>Extreme </a:t>
            </a:r>
            <a:r>
              <a:rPr lang="en-US" baseline="0" dirty="0" err="1" smtClean="0"/>
              <a:t>Programmin</a:t>
            </a:r>
            <a:endParaRPr lang="en-US" baseline="0" dirty="0" smtClean="0"/>
          </a:p>
          <a:p>
            <a:pPr marL="628650" lvl="1" indent="-171450">
              <a:buFontTx/>
              <a:buChar char="-"/>
            </a:pPr>
            <a:r>
              <a:rPr lang="en-US" baseline="0" dirty="0" smtClean="0"/>
              <a:t>TDD</a:t>
            </a:r>
          </a:p>
          <a:p>
            <a:pPr marL="628650" lvl="1" indent="-171450">
              <a:buFontTx/>
              <a:buChar char="-"/>
            </a:pPr>
            <a:r>
              <a:rPr lang="en-US" baseline="0" dirty="0" smtClean="0"/>
              <a:t>Acceptance Driven Test Planning</a:t>
            </a:r>
          </a:p>
          <a:p>
            <a:pPr marL="628650" lvl="1" indent="-171450">
              <a:buFontTx/>
              <a:buChar char="-"/>
            </a:pPr>
            <a:r>
              <a:rPr lang="en-US" baseline="0" dirty="0" smtClean="0"/>
              <a:t>Continuous integration </a:t>
            </a:r>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7</a:t>
            </a:fld>
            <a:endParaRPr lang="en-US"/>
          </a:p>
        </p:txBody>
      </p:sp>
    </p:spTree>
    <p:extLst>
      <p:ext uri="{BB962C8B-B14F-4D97-AF65-F5344CB8AC3E}">
        <p14:creationId xmlns:p14="http://schemas.microsoft.com/office/powerpoint/2010/main" val="3411727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“BDD</a:t>
            </a:r>
            <a:r>
              <a:rPr lang="en-US" baseline="0" dirty="0" smtClean="0"/>
              <a:t> is about implementing an application by describing its behavior from the perspective of its stakeholders.” – Dan North</a:t>
            </a:r>
            <a:endParaRPr lang="bg-BG" baseline="0" dirty="0" smtClean="0"/>
          </a:p>
          <a:p>
            <a:r>
              <a:rPr lang="en-US" sz="1200" b="0" i="0" kern="1200" dirty="0" smtClean="0">
                <a:solidFill>
                  <a:schemeClr val="tx1"/>
                </a:solidFill>
                <a:effectLst/>
                <a:latin typeface="+mn-lt"/>
                <a:ea typeface="+mn-ea"/>
                <a:cs typeface="+mn-cs"/>
              </a:rPr>
              <a:t>The original developer of BDD (Dan North) came up with the notion of BDD because he was dissatisfied with the lack of any specification within TDD of what should be tested and how.</a:t>
            </a:r>
            <a:endParaRPr lang="en-US" baseline="0" dirty="0" smtClean="0"/>
          </a:p>
          <a:p>
            <a:r>
              <a:rPr lang="en-US" baseline="0" dirty="0" smtClean="0"/>
              <a:t>BDD – Second generation of agile methodology</a:t>
            </a:r>
          </a:p>
          <a:p>
            <a:pPr marL="171450" indent="-171450">
              <a:buFontTx/>
              <a:buChar char="-"/>
            </a:pPr>
            <a:r>
              <a:rPr lang="en-US" baseline="0" dirty="0" smtClean="0"/>
              <a:t>User stories</a:t>
            </a:r>
          </a:p>
          <a:p>
            <a:pPr marL="171450" indent="-171450">
              <a:buFontTx/>
              <a:buChar char="-"/>
            </a:pPr>
            <a:r>
              <a:rPr lang="en-US" baseline="0" dirty="0" smtClean="0"/>
              <a:t>Domain-Driven Development</a:t>
            </a:r>
          </a:p>
          <a:p>
            <a:pPr marL="171450" indent="-171450">
              <a:buFontTx/>
              <a:buChar char="-"/>
            </a:pPr>
            <a:r>
              <a:rPr lang="en-US" baseline="0" dirty="0" smtClean="0"/>
              <a:t>Extreme </a:t>
            </a:r>
            <a:r>
              <a:rPr lang="en-US" baseline="0" dirty="0" err="1" smtClean="0"/>
              <a:t>Programmin</a:t>
            </a:r>
            <a:endParaRPr lang="en-US" baseline="0" dirty="0" smtClean="0"/>
          </a:p>
          <a:p>
            <a:pPr marL="628650" lvl="1" indent="-171450">
              <a:buFontTx/>
              <a:buChar char="-"/>
            </a:pPr>
            <a:r>
              <a:rPr lang="en-US" baseline="0" dirty="0" smtClean="0"/>
              <a:t>TDD</a:t>
            </a:r>
          </a:p>
          <a:p>
            <a:pPr marL="628650" lvl="1" indent="-171450">
              <a:buFontTx/>
              <a:buChar char="-"/>
            </a:pPr>
            <a:r>
              <a:rPr lang="en-US" baseline="0" dirty="0" smtClean="0"/>
              <a:t>Acceptance Driven Test Planning</a:t>
            </a:r>
          </a:p>
          <a:p>
            <a:pPr marL="628650" lvl="1" indent="-171450">
              <a:buFontTx/>
              <a:buChar char="-"/>
            </a:pPr>
            <a:r>
              <a:rPr lang="en-US" baseline="0" dirty="0" smtClean="0"/>
              <a:t>Continuous integration </a:t>
            </a:r>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8</a:t>
            </a:fld>
            <a:endParaRPr lang="en-US"/>
          </a:p>
        </p:txBody>
      </p:sp>
    </p:spTree>
    <p:extLst>
      <p:ext uri="{BB962C8B-B14F-4D97-AF65-F5344CB8AC3E}">
        <p14:creationId xmlns:p14="http://schemas.microsoft.com/office/powerpoint/2010/main" val="339587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“BDD</a:t>
            </a:r>
            <a:r>
              <a:rPr lang="en-US" baseline="0" dirty="0" smtClean="0"/>
              <a:t> is about implementing an application by describing its behavior from the perspective of its stakeholders.” – Dan North</a:t>
            </a:r>
            <a:endParaRPr lang="bg-BG" baseline="0" dirty="0" smtClean="0"/>
          </a:p>
          <a:p>
            <a:r>
              <a:rPr lang="en-US" sz="1200" b="0" i="0" kern="1200" dirty="0" smtClean="0">
                <a:solidFill>
                  <a:schemeClr val="tx1"/>
                </a:solidFill>
                <a:effectLst/>
                <a:latin typeface="+mn-lt"/>
                <a:ea typeface="+mn-ea"/>
                <a:cs typeface="+mn-cs"/>
              </a:rPr>
              <a:t>The original developer of BDD (Dan North) came up with the notion of BDD because he was dissatisfied with the lack of any specification within TDD of what should be tested and how.</a:t>
            </a:r>
            <a:endParaRPr lang="en-US" baseline="0" dirty="0" smtClean="0"/>
          </a:p>
          <a:p>
            <a:r>
              <a:rPr lang="en-US" baseline="0" dirty="0" smtClean="0"/>
              <a:t>BDD – Second generation of agile methodology</a:t>
            </a:r>
          </a:p>
          <a:p>
            <a:pPr marL="171450" indent="-171450">
              <a:buFontTx/>
              <a:buChar char="-"/>
            </a:pPr>
            <a:r>
              <a:rPr lang="en-US" baseline="0" dirty="0" smtClean="0"/>
              <a:t>User stories</a:t>
            </a:r>
          </a:p>
          <a:p>
            <a:pPr marL="171450" indent="-171450">
              <a:buFontTx/>
              <a:buChar char="-"/>
            </a:pPr>
            <a:r>
              <a:rPr lang="en-US" baseline="0" dirty="0" smtClean="0"/>
              <a:t>Domain-Driven Development</a:t>
            </a:r>
          </a:p>
          <a:p>
            <a:pPr marL="171450" indent="-171450">
              <a:buFontTx/>
              <a:buChar char="-"/>
            </a:pPr>
            <a:r>
              <a:rPr lang="en-US" baseline="0" dirty="0" smtClean="0"/>
              <a:t>Extreme </a:t>
            </a:r>
            <a:r>
              <a:rPr lang="en-US" baseline="0" dirty="0" err="1" smtClean="0"/>
              <a:t>Programmin</a:t>
            </a:r>
            <a:endParaRPr lang="en-US" baseline="0" dirty="0" smtClean="0"/>
          </a:p>
          <a:p>
            <a:pPr marL="628650" lvl="1" indent="-171450">
              <a:buFontTx/>
              <a:buChar char="-"/>
            </a:pPr>
            <a:r>
              <a:rPr lang="en-US" baseline="0" dirty="0" smtClean="0"/>
              <a:t>TDD</a:t>
            </a:r>
          </a:p>
          <a:p>
            <a:pPr marL="628650" lvl="1" indent="-171450">
              <a:buFontTx/>
              <a:buChar char="-"/>
            </a:pPr>
            <a:r>
              <a:rPr lang="en-US" baseline="0" dirty="0" smtClean="0"/>
              <a:t>Acceptance Driven Test Planning</a:t>
            </a:r>
          </a:p>
          <a:p>
            <a:pPr marL="628650" lvl="1" indent="-171450">
              <a:buFontTx/>
              <a:buChar char="-"/>
            </a:pPr>
            <a:r>
              <a:rPr lang="en-US" baseline="0" dirty="0" smtClean="0"/>
              <a:t>Continuous integration </a:t>
            </a:r>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9</a:t>
            </a:fld>
            <a:endParaRPr lang="en-US"/>
          </a:p>
        </p:txBody>
      </p:sp>
    </p:spTree>
    <p:extLst>
      <p:ext uri="{BB962C8B-B14F-4D97-AF65-F5344CB8AC3E}">
        <p14:creationId xmlns:p14="http://schemas.microsoft.com/office/powerpoint/2010/main" val="642385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very oft-cited metric is that 64 percent of features in products are “rarely or never used.” The source for this claim was Jim Johnson, chairman of the </a:t>
            </a:r>
            <a:r>
              <a:rPr lang="en-US" sz="1200" b="0" i="0" u="none" strike="noStrike" kern="1200" dirty="0" smtClean="0">
                <a:solidFill>
                  <a:schemeClr val="tx1"/>
                </a:solidFill>
                <a:effectLst/>
                <a:latin typeface="+mn-lt"/>
                <a:ea typeface="+mn-ea"/>
                <a:cs typeface="+mn-cs"/>
                <a:hlinkClick r:id="rId3"/>
              </a:rPr>
              <a:t>Standish Group</a:t>
            </a:r>
            <a:r>
              <a:rPr lang="en-US" sz="1200" b="0" i="0" kern="1200" dirty="0" smtClean="0">
                <a:solidFill>
                  <a:schemeClr val="tx1"/>
                </a:solidFill>
                <a:effectLst/>
                <a:latin typeface="+mn-lt"/>
                <a:ea typeface="+mn-ea"/>
                <a:cs typeface="+mn-cs"/>
              </a:rPr>
              <a:t>, who presented it in a keynote at the XP 2002 conference in Sardinia. The data Johnson presented can be seen in the following chart.</a:t>
            </a:r>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10</a:t>
            </a:fld>
            <a:endParaRPr lang="en-US"/>
          </a:p>
        </p:txBody>
      </p:sp>
    </p:spTree>
    <p:extLst>
      <p:ext uri="{BB962C8B-B14F-4D97-AF65-F5344CB8AC3E}">
        <p14:creationId xmlns:p14="http://schemas.microsoft.com/office/powerpoint/2010/main" val="2822762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11</a:t>
            </a:fld>
            <a:endParaRPr lang="en-US"/>
          </a:p>
        </p:txBody>
      </p:sp>
    </p:spTree>
    <p:extLst>
      <p:ext uri="{BB962C8B-B14F-4D97-AF65-F5344CB8AC3E}">
        <p14:creationId xmlns:p14="http://schemas.microsoft.com/office/powerpoint/2010/main" val="98890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12</a:t>
            </a:fld>
            <a:endParaRPr lang="en-US"/>
          </a:p>
        </p:txBody>
      </p:sp>
    </p:spTree>
    <p:extLst>
      <p:ext uri="{BB962C8B-B14F-4D97-AF65-F5344CB8AC3E}">
        <p14:creationId xmlns:p14="http://schemas.microsoft.com/office/powerpoint/2010/main" val="2883802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13</a:t>
            </a:fld>
            <a:endParaRPr lang="en-US"/>
          </a:p>
        </p:txBody>
      </p:sp>
    </p:spTree>
    <p:extLst>
      <p:ext uri="{BB962C8B-B14F-4D97-AF65-F5344CB8AC3E}">
        <p14:creationId xmlns:p14="http://schemas.microsoft.com/office/powerpoint/2010/main" val="233637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14</a:t>
            </a:fld>
            <a:endParaRPr lang="en-US"/>
          </a:p>
        </p:txBody>
      </p:sp>
    </p:spTree>
    <p:extLst>
      <p:ext uri="{BB962C8B-B14F-4D97-AF65-F5344CB8AC3E}">
        <p14:creationId xmlns:p14="http://schemas.microsoft.com/office/powerpoint/2010/main" val="666240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15</a:t>
            </a:fld>
            <a:endParaRPr lang="en-US"/>
          </a:p>
        </p:txBody>
      </p:sp>
    </p:spTree>
    <p:extLst>
      <p:ext uri="{BB962C8B-B14F-4D97-AF65-F5344CB8AC3E}">
        <p14:creationId xmlns:p14="http://schemas.microsoft.com/office/powerpoint/2010/main" val="2363371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Deliver</a:t>
            </a:r>
            <a:r>
              <a:rPr lang="en-US" baseline="0" dirty="0" smtClean="0"/>
              <a:t> software that matters.</a:t>
            </a:r>
          </a:p>
          <a:p>
            <a:r>
              <a:rPr lang="en-US" baseline="0" dirty="0" smtClean="0"/>
              <a:t>Starting conversation is more important than documenting it</a:t>
            </a:r>
          </a:p>
          <a:p>
            <a:r>
              <a:rPr lang="en-US" baseline="0" dirty="0" smtClean="0"/>
              <a:t>Documenting is more important the automating</a:t>
            </a:r>
          </a:p>
          <a:p>
            <a:r>
              <a:rPr lang="en-US" baseline="0" dirty="0" smtClean="0"/>
              <a:t>Automation is a need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16</a:t>
            </a:fld>
            <a:endParaRPr lang="en-US"/>
          </a:p>
        </p:txBody>
      </p:sp>
    </p:spTree>
    <p:extLst>
      <p:ext uri="{BB962C8B-B14F-4D97-AF65-F5344CB8AC3E}">
        <p14:creationId xmlns:p14="http://schemas.microsoft.com/office/powerpoint/2010/main" val="4271313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impossible to explain the</a:t>
            </a:r>
            <a:r>
              <a:rPr lang="en-US" baseline="0" dirty="0" smtClean="0"/>
              <a:t> whole framework for one session.</a:t>
            </a:r>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21</a:t>
            </a:fld>
            <a:endParaRPr lang="en-US"/>
          </a:p>
        </p:txBody>
      </p:sp>
    </p:spTree>
    <p:extLst>
      <p:ext uri="{BB962C8B-B14F-4D97-AF65-F5344CB8AC3E}">
        <p14:creationId xmlns:p14="http://schemas.microsoft.com/office/powerpoint/2010/main" val="944163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There’s huge amount of browser emulators out there, like </a:t>
            </a:r>
            <a:r>
              <a:rPr lang="en-US" sz="1200" b="0" i="0" u="sng" kern="1200" dirty="0" err="1" smtClean="0">
                <a:solidFill>
                  <a:schemeClr val="tx1"/>
                </a:solidFill>
                <a:effectLst/>
                <a:latin typeface="+mn-lt"/>
                <a:ea typeface="+mn-ea"/>
                <a:cs typeface="+mn-cs"/>
                <a:hlinkClick r:id="rId3"/>
              </a:rPr>
              <a:t>Goutte</a:t>
            </a:r>
            <a:r>
              <a:rPr lang="en-US" sz="1200" b="0" i="0" kern="1200" dirty="0" smtClean="0">
                <a:solidFill>
                  <a:schemeClr val="tx1"/>
                </a:solidFill>
                <a:effectLst/>
                <a:latin typeface="+mn-lt"/>
                <a:ea typeface="+mn-ea"/>
                <a:cs typeface="+mn-cs"/>
              </a:rPr>
              <a:t>, </a:t>
            </a:r>
            <a:r>
              <a:rPr lang="en-US" sz="1200" b="0" i="0" u="sng" kern="1200" dirty="0" smtClean="0">
                <a:solidFill>
                  <a:schemeClr val="tx1"/>
                </a:solidFill>
                <a:effectLst/>
                <a:latin typeface="+mn-lt"/>
                <a:ea typeface="+mn-ea"/>
                <a:cs typeface="+mn-cs"/>
                <a:hlinkClick r:id="rId4"/>
              </a:rPr>
              <a:t>Selenium</a:t>
            </a:r>
            <a:r>
              <a:rPr lang="en-US" sz="1200" b="0" i="0" kern="1200" dirty="0" smtClean="0">
                <a:solidFill>
                  <a:schemeClr val="tx1"/>
                </a:solidFill>
                <a:effectLst/>
                <a:latin typeface="+mn-lt"/>
                <a:ea typeface="+mn-ea"/>
                <a:cs typeface="+mn-cs"/>
              </a:rPr>
              <a:t>, </a:t>
            </a:r>
            <a:r>
              <a:rPr lang="en-US" sz="1200" b="0" i="0" u="sng" kern="1200" dirty="0" err="1" smtClean="0">
                <a:solidFill>
                  <a:schemeClr val="tx1"/>
                </a:solidFill>
                <a:effectLst/>
                <a:latin typeface="+mn-lt"/>
                <a:ea typeface="+mn-ea"/>
                <a:cs typeface="+mn-cs"/>
                <a:hlinkClick r:id="rId5"/>
              </a:rPr>
              <a:t>Sahi</a:t>
            </a:r>
            <a:r>
              <a:rPr lang="bg-BG" sz="1200" b="0" i="0" u="sng"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and others. They all do the same job, but do it very differently. They behave differently and have very different API’s. But, what’s more important - there’s actually 2 completely different types of browser emulators out there:</a:t>
            </a:r>
          </a:p>
          <a:p>
            <a:pPr fontAlgn="base"/>
            <a:r>
              <a:rPr lang="en-US" sz="1200" b="0" i="0" kern="1200" dirty="0" smtClean="0">
                <a:solidFill>
                  <a:schemeClr val="tx1"/>
                </a:solidFill>
                <a:effectLst/>
                <a:latin typeface="+mn-lt"/>
                <a:ea typeface="+mn-ea"/>
                <a:cs typeface="+mn-cs"/>
              </a:rPr>
              <a:t>Headless browser emulators</a:t>
            </a:r>
          </a:p>
          <a:p>
            <a:pPr fontAlgn="base"/>
            <a:r>
              <a:rPr lang="en-US" sz="1200" b="0" i="0" kern="1200" dirty="0" smtClean="0">
                <a:solidFill>
                  <a:schemeClr val="tx1"/>
                </a:solidFill>
                <a:effectLst/>
                <a:latin typeface="+mn-lt"/>
                <a:ea typeface="+mn-ea"/>
                <a:cs typeface="+mn-cs"/>
              </a:rPr>
              <a:t>Browser controllers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22</a:t>
            </a:fld>
            <a:endParaRPr lang="en-US"/>
          </a:p>
        </p:txBody>
      </p:sp>
    </p:spTree>
    <p:extLst>
      <p:ext uri="{BB962C8B-B14F-4D97-AF65-F5344CB8AC3E}">
        <p14:creationId xmlns:p14="http://schemas.microsoft.com/office/powerpoint/2010/main" val="2812440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First type browsers are simple pure HTTP specification implementations, </a:t>
            </a:r>
            <a:r>
              <a:rPr lang="en-US" sz="1200" b="0" i="0" kern="1200" dirty="0" err="1" smtClean="0">
                <a:solidFill>
                  <a:schemeClr val="tx1"/>
                </a:solidFill>
                <a:effectLst/>
                <a:latin typeface="+mn-lt"/>
                <a:ea typeface="+mn-ea"/>
                <a:cs typeface="+mn-cs"/>
              </a:rPr>
              <a:t>like</a:t>
            </a:r>
            <a:r>
              <a:rPr lang="en-US" sz="1200" b="0" i="0" u="sng" kern="1200" dirty="0" err="1" smtClean="0">
                <a:solidFill>
                  <a:schemeClr val="tx1"/>
                </a:solidFill>
                <a:effectLst/>
                <a:latin typeface="+mn-lt"/>
                <a:ea typeface="+mn-ea"/>
                <a:cs typeface="+mn-cs"/>
                <a:hlinkClick r:id="rId3"/>
              </a:rPr>
              <a:t>Goutte</a:t>
            </a:r>
            <a:r>
              <a:rPr lang="en-US" sz="1200" b="0" i="0" kern="1200" dirty="0" smtClean="0">
                <a:solidFill>
                  <a:schemeClr val="tx1"/>
                </a:solidFill>
                <a:effectLst/>
                <a:latin typeface="+mn-lt"/>
                <a:ea typeface="+mn-ea"/>
                <a:cs typeface="+mn-cs"/>
              </a:rPr>
              <a:t>. Those browser emulators send a real HTTP requests against an application and parse the response content. They are very simple to run and configure, because this type of emulators can be written in any available programming language and can be run through console on servers without GUI. Headless emulators have both, advantages and disadvantages. Advantages are simplicity, speed and ability to run it without the need in real browser. But this type of browsers have one big disadvantage - they have no JS/AJAX support. So, you can’t test your rich GUI web applications with headless browsers.</a:t>
            </a: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Second browser emulators type are browser controllers. Those emulators aims to control the real browser. That’s right, a program to control another program. Browser controllers simulate user interactions on browser and are able to retrieve actual information from current browser page. </a:t>
            </a:r>
            <a:r>
              <a:rPr lang="en-US" sz="1200" b="0" i="0" u="sng" kern="1200" dirty="0" smtClean="0">
                <a:solidFill>
                  <a:schemeClr val="tx1"/>
                </a:solidFill>
                <a:effectLst/>
                <a:latin typeface="+mn-lt"/>
                <a:ea typeface="+mn-ea"/>
                <a:cs typeface="+mn-cs"/>
                <a:hlinkClick r:id="rId4"/>
              </a:rPr>
              <a:t>Selenium</a:t>
            </a:r>
            <a:r>
              <a:rPr lang="en-US" sz="1200" b="0" i="0" kern="1200" dirty="0" smtClean="0">
                <a:solidFill>
                  <a:schemeClr val="tx1"/>
                </a:solidFill>
                <a:effectLst/>
                <a:latin typeface="+mn-lt"/>
                <a:ea typeface="+mn-ea"/>
                <a:cs typeface="+mn-cs"/>
              </a:rPr>
              <a:t> and </a:t>
            </a:r>
            <a:r>
              <a:rPr lang="en-US" sz="1200" b="0" i="0" u="sng" kern="1200" dirty="0" err="1" smtClean="0">
                <a:solidFill>
                  <a:schemeClr val="tx1"/>
                </a:solidFill>
                <a:effectLst/>
                <a:latin typeface="+mn-lt"/>
                <a:ea typeface="+mn-ea"/>
                <a:cs typeface="+mn-cs"/>
                <a:hlinkClick r:id="rId5"/>
              </a:rPr>
              <a:t>Sahi</a:t>
            </a:r>
            <a:r>
              <a:rPr lang="en-US" sz="1200" b="0" i="0" kern="1200" dirty="0" smtClean="0">
                <a:solidFill>
                  <a:schemeClr val="tx1"/>
                </a:solidFill>
                <a:effectLst/>
                <a:latin typeface="+mn-lt"/>
                <a:ea typeface="+mn-ea"/>
                <a:cs typeface="+mn-cs"/>
              </a:rPr>
              <a:t> are two most famous browser controllers. The main advantage of browser controllers usage is the support for JS/AJAX interactions on page. Disadvantage is that such browser emulators require installed browser, extra configuration are usually much slower than headless counterparts.</a:t>
            </a:r>
          </a:p>
          <a:p>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23</a:t>
            </a:fld>
            <a:endParaRPr lang="en-US"/>
          </a:p>
        </p:txBody>
      </p:sp>
    </p:spTree>
    <p:extLst>
      <p:ext uri="{BB962C8B-B14F-4D97-AF65-F5344CB8AC3E}">
        <p14:creationId xmlns:p14="http://schemas.microsoft.com/office/powerpoint/2010/main" val="1531997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PhantomJS is a headless </a:t>
            </a:r>
            <a:r>
              <a:rPr lang="en-US" sz="1200" b="0" i="0" kern="1200" dirty="0" err="1" smtClean="0">
                <a:solidFill>
                  <a:schemeClr val="tx1"/>
                </a:solidFill>
                <a:effectLst/>
                <a:latin typeface="+mn-lt"/>
                <a:ea typeface="+mn-ea"/>
                <a:cs typeface="+mn-cs"/>
              </a:rPr>
              <a:t>WebKit</a:t>
            </a:r>
            <a:r>
              <a:rPr lang="en-US" sz="1200" b="0" i="0" kern="1200" dirty="0" smtClean="0">
                <a:solidFill>
                  <a:schemeClr val="tx1"/>
                </a:solidFill>
                <a:effectLst/>
                <a:latin typeface="+mn-lt"/>
                <a:ea typeface="+mn-ea"/>
                <a:cs typeface="+mn-cs"/>
              </a:rPr>
              <a:t> scriptable with a JavaScript API. It has </a:t>
            </a:r>
            <a:r>
              <a:rPr lang="en-US" sz="1200" b="1" i="0" kern="1200" dirty="0" smtClean="0">
                <a:solidFill>
                  <a:schemeClr val="tx1"/>
                </a:solidFill>
                <a:effectLst/>
                <a:latin typeface="+mn-lt"/>
                <a:ea typeface="+mn-ea"/>
                <a:cs typeface="+mn-cs"/>
              </a:rPr>
              <a:t>fast</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and</a:t>
            </a:r>
            <a:r>
              <a:rPr lang="en-US" sz="1200" b="1" i="0" kern="1200" dirty="0" err="1" smtClean="0">
                <a:solidFill>
                  <a:schemeClr val="tx1"/>
                </a:solidFill>
                <a:effectLst/>
                <a:latin typeface="+mn-lt"/>
                <a:ea typeface="+mn-ea"/>
                <a:cs typeface="+mn-cs"/>
              </a:rPr>
              <a:t>native</a:t>
            </a:r>
            <a:r>
              <a:rPr lang="en-US" sz="1200" b="0" i="0" kern="1200" dirty="0" smtClean="0">
                <a:solidFill>
                  <a:schemeClr val="tx1"/>
                </a:solidFill>
                <a:effectLst/>
                <a:latin typeface="+mn-lt"/>
                <a:ea typeface="+mn-ea"/>
                <a:cs typeface="+mn-cs"/>
              </a:rPr>
              <a:t> support for various web standards: DOM handling, CSS selector, JSON, Canvas, and SVG.</a:t>
            </a:r>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25</a:t>
            </a:fld>
            <a:endParaRPr lang="en-US"/>
          </a:p>
        </p:txBody>
      </p:sp>
    </p:spTree>
    <p:extLst>
      <p:ext uri="{BB962C8B-B14F-4D97-AF65-F5344CB8AC3E}">
        <p14:creationId xmlns:p14="http://schemas.microsoft.com/office/powerpoint/2010/main" val="3334064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the most important thing was its integration with Drupal.</a:t>
            </a:r>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27</a:t>
            </a:fld>
            <a:endParaRPr lang="en-US"/>
          </a:p>
        </p:txBody>
      </p:sp>
    </p:spTree>
    <p:extLst>
      <p:ext uri="{BB962C8B-B14F-4D97-AF65-F5344CB8AC3E}">
        <p14:creationId xmlns:p14="http://schemas.microsoft.com/office/powerpoint/2010/main" val="3464200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http://joshldavis.com/2013/05/27/difference-between-tdd-and-bdd/ </a:t>
            </a:r>
            <a:endParaRPr lang="en-US" dirty="0"/>
          </a:p>
        </p:txBody>
      </p:sp>
      <p:sp>
        <p:nvSpPr>
          <p:cNvPr id="4" name="Slide Number Placeholder 3"/>
          <p:cNvSpPr>
            <a:spLocks noGrp="1"/>
          </p:cNvSpPr>
          <p:nvPr>
            <p:ph type="sldNum" sz="quarter" idx="10"/>
          </p:nvPr>
        </p:nvSpPr>
        <p:spPr/>
        <p:txBody>
          <a:bodyPr/>
          <a:lstStyle/>
          <a:p>
            <a:fld id="{435FFC6B-8B5B-44E6-A359-74CDCBEC0551}" type="slidenum">
              <a:rPr lang="en-US" smtClean="0"/>
              <a:t>28</a:t>
            </a:fld>
            <a:endParaRPr lang="en-US"/>
          </a:p>
        </p:txBody>
      </p:sp>
    </p:spTree>
    <p:extLst>
      <p:ext uri="{BB962C8B-B14F-4D97-AF65-F5344CB8AC3E}">
        <p14:creationId xmlns:p14="http://schemas.microsoft.com/office/powerpoint/2010/main" val="3473773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81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87838"/>
            <a:ext cx="9144000" cy="1548365"/>
          </a:xfrm>
        </p:spPr>
        <p:txBody>
          <a:bodyPr anchor="b">
            <a:normAutofit/>
          </a:bodyPr>
          <a:lstStyle>
            <a:lvl1pPr algn="ctr">
              <a:defRPr sz="4000" b="1">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1924041"/>
            <a:ext cx="9144000" cy="1655762"/>
          </a:xfrm>
        </p:spPr>
        <p:txBody>
          <a:bodyPr>
            <a:normAutofit/>
          </a:bodyPr>
          <a:lstStyle>
            <a:lvl1pPr marL="0" indent="0" algn="r">
              <a:buNone/>
              <a:defRPr sz="32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smtClean="0"/>
          </a:p>
        </p:txBody>
      </p:sp>
      <p:sp>
        <p:nvSpPr>
          <p:cNvPr id="5" name="Date Placeholder 3"/>
          <p:cNvSpPr>
            <a:spLocks noGrp="1"/>
          </p:cNvSpPr>
          <p:nvPr>
            <p:ph type="dt" sz="half" idx="10"/>
          </p:nvPr>
        </p:nvSpPr>
        <p:spPr/>
        <p:txBody>
          <a:bodyPr/>
          <a:lstStyle>
            <a:lvl1pPr>
              <a:defRPr/>
            </a:lvl1pPr>
          </a:lstStyle>
          <a:p>
            <a:pPr>
              <a:defRPr/>
            </a:pPr>
            <a:fld id="{9786E3F9-4B71-45CC-834C-F33CBB8CC138}" type="datetimeFigureOut">
              <a:rPr lang="en-US"/>
              <a:pPr>
                <a:defRPr/>
              </a:pPr>
              <a:t>3/26/2016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750ED80-6AFD-4587-A6E9-4B81023B02D8}" type="slidenum">
              <a:rPr lang="en-US"/>
              <a:pPr>
                <a:defRPr/>
              </a:pPr>
              <a:t>‹#›</a:t>
            </a:fld>
            <a:endParaRPr lang="en-US"/>
          </a:p>
        </p:txBody>
      </p:sp>
    </p:spTree>
    <p:extLst>
      <p:ext uri="{BB962C8B-B14F-4D97-AF65-F5344CB8AC3E}">
        <p14:creationId xmlns:p14="http://schemas.microsoft.com/office/powerpoint/2010/main" val="3566896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584C34B-7064-44AC-ACED-C4917D1B200F}" type="datetimeFigureOut">
              <a:rPr lang="en-US"/>
              <a:pPr>
                <a:defRPr/>
              </a:pPr>
              <a:t>3/26/2016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A203203-B020-43B0-B4E3-531BCC2E44C7}" type="slidenum">
              <a:rPr lang="en-US"/>
              <a:pPr>
                <a:defRPr/>
              </a:pPr>
              <a:t>‹#›</a:t>
            </a:fld>
            <a:endParaRPr lang="en-US"/>
          </a:p>
        </p:txBody>
      </p:sp>
    </p:spTree>
    <p:extLst>
      <p:ext uri="{BB962C8B-B14F-4D97-AF65-F5344CB8AC3E}">
        <p14:creationId xmlns:p14="http://schemas.microsoft.com/office/powerpoint/2010/main" val="12608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C0CE3D3-ED69-4B6A-B768-F0A67E807CD2}" type="datetimeFigureOut">
              <a:rPr lang="en-US"/>
              <a:pPr>
                <a:defRPr/>
              </a:pPr>
              <a:t>3/26/2016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7FDCA2-5AEB-4AA3-B068-1FA0F8FD355D}" type="slidenum">
              <a:rPr lang="en-US"/>
              <a:pPr>
                <a:defRPr/>
              </a:pPr>
              <a:t>‹#›</a:t>
            </a:fld>
            <a:endParaRPr lang="en-US"/>
          </a:p>
        </p:txBody>
      </p:sp>
    </p:spTree>
    <p:extLst>
      <p:ext uri="{BB962C8B-B14F-4D97-AF65-F5344CB8AC3E}">
        <p14:creationId xmlns:p14="http://schemas.microsoft.com/office/powerpoint/2010/main" val="278290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smtClean="0">
                <a:latin typeface="Verdana" panose="020B0604030504040204" pitchFamily="34" charset="0"/>
                <a:ea typeface="Verdana" panose="020B0604030504040204" pitchFamily="34" charset="0"/>
                <a:cs typeface="Verdana" panose="020B0604030504040204" pitchFamily="34" charset="0"/>
              </a:defRPr>
            </a:lvl1pPr>
          </a:lstStyle>
          <a:p>
            <a:pPr>
              <a:defRPr/>
            </a:pPr>
            <a:fld id="{1A219DD2-4460-4DFA-B115-272562F23308}" type="datetimeFigureOut">
              <a:rPr lang="en-US"/>
              <a:pPr>
                <a:defRPr/>
              </a:pPr>
              <a:t>3/26/2016</a:t>
            </a:fld>
            <a:endParaRPr lang="en-US"/>
          </a:p>
        </p:txBody>
      </p:sp>
      <p:sp>
        <p:nvSpPr>
          <p:cNvPr id="7" name="Footer Placeholder 5"/>
          <p:cNvSpPr>
            <a:spLocks noGrp="1"/>
          </p:cNvSpPr>
          <p:nvPr>
            <p:ph type="ftr" sz="quarter" idx="11"/>
          </p:nvPr>
        </p:nvSpPr>
        <p:spPr/>
        <p:txBody>
          <a:bodyPr/>
          <a:lstStyle>
            <a:lvl1pPr>
              <a:defRPr smtClean="0">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US"/>
          </a:p>
        </p:txBody>
      </p:sp>
      <p:sp>
        <p:nvSpPr>
          <p:cNvPr id="8" name="Slide Number Placeholder 6"/>
          <p:cNvSpPr>
            <a:spLocks noGrp="1"/>
          </p:cNvSpPr>
          <p:nvPr>
            <p:ph type="sldNum" sz="quarter" idx="12"/>
          </p:nvPr>
        </p:nvSpPr>
        <p:spPr/>
        <p:txBody>
          <a:bodyPr/>
          <a:lstStyle>
            <a:lvl1pPr>
              <a:defRPr smtClean="0">
                <a:latin typeface="Verdana" panose="020B0604030504040204" pitchFamily="34" charset="0"/>
                <a:ea typeface="Verdana" panose="020B0604030504040204" pitchFamily="34" charset="0"/>
                <a:cs typeface="Verdana" panose="020B0604030504040204" pitchFamily="34" charset="0"/>
              </a:defRPr>
            </a:lvl1pPr>
          </a:lstStyle>
          <a:p>
            <a:pPr>
              <a:defRPr/>
            </a:pPr>
            <a:fld id="{F8B34A61-8467-4ACA-BD21-DAC41B262F4A}" type="slidenum">
              <a:rPr lang="en-US"/>
              <a:pPr>
                <a:defRPr/>
              </a:pPr>
              <a:t>‹#›</a:t>
            </a:fld>
            <a:endParaRPr lang="en-US"/>
          </a:p>
        </p:txBody>
      </p:sp>
    </p:spTree>
    <p:extLst>
      <p:ext uri="{BB962C8B-B14F-4D97-AF65-F5344CB8AC3E}">
        <p14:creationId xmlns:p14="http://schemas.microsoft.com/office/powerpoint/2010/main" val="232131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9788" y="365125"/>
            <a:ext cx="10515600" cy="1325563"/>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smtClean="0">
                <a:latin typeface="Verdana" panose="020B0604030504040204" pitchFamily="34" charset="0"/>
                <a:ea typeface="Verdana" panose="020B0604030504040204" pitchFamily="34" charset="0"/>
                <a:cs typeface="Verdana" panose="020B0604030504040204" pitchFamily="34" charset="0"/>
              </a:defRPr>
            </a:lvl1pPr>
          </a:lstStyle>
          <a:p>
            <a:pPr>
              <a:defRPr/>
            </a:pPr>
            <a:fld id="{802C006A-9C29-458F-BE65-76C1D8065B43}" type="datetimeFigureOut">
              <a:rPr lang="en-US"/>
              <a:pPr>
                <a:defRPr/>
              </a:pPr>
              <a:t>3/26/2016</a:t>
            </a:fld>
            <a:endParaRPr lang="en-US"/>
          </a:p>
        </p:txBody>
      </p:sp>
      <p:sp>
        <p:nvSpPr>
          <p:cNvPr id="9" name="Footer Placeholder 7"/>
          <p:cNvSpPr>
            <a:spLocks noGrp="1"/>
          </p:cNvSpPr>
          <p:nvPr>
            <p:ph type="ftr" sz="quarter" idx="11"/>
          </p:nvPr>
        </p:nvSpPr>
        <p:spPr/>
        <p:txBody>
          <a:bodyPr/>
          <a:lstStyle>
            <a:lvl1pPr>
              <a:defRPr smtClean="0">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US"/>
          </a:p>
        </p:txBody>
      </p:sp>
      <p:sp>
        <p:nvSpPr>
          <p:cNvPr id="10" name="Slide Number Placeholder 8"/>
          <p:cNvSpPr>
            <a:spLocks noGrp="1"/>
          </p:cNvSpPr>
          <p:nvPr>
            <p:ph type="sldNum" sz="quarter" idx="12"/>
          </p:nvPr>
        </p:nvSpPr>
        <p:spPr/>
        <p:txBody>
          <a:bodyPr/>
          <a:lstStyle>
            <a:lvl1pPr>
              <a:defRPr smtClean="0">
                <a:latin typeface="Verdana" panose="020B0604030504040204" pitchFamily="34" charset="0"/>
                <a:ea typeface="Verdana" panose="020B0604030504040204" pitchFamily="34" charset="0"/>
                <a:cs typeface="Verdana" panose="020B0604030504040204" pitchFamily="34" charset="0"/>
              </a:defRPr>
            </a:lvl1pPr>
          </a:lstStyle>
          <a:p>
            <a:pPr>
              <a:defRPr/>
            </a:pPr>
            <a:fld id="{5B184842-9EAA-467E-B392-A92FFC8B293F}" type="slidenum">
              <a:rPr lang="en-US"/>
              <a:pPr>
                <a:defRPr/>
              </a:pPr>
              <a:t>‹#›</a:t>
            </a:fld>
            <a:endParaRPr lang="en-US"/>
          </a:p>
        </p:txBody>
      </p:sp>
    </p:spTree>
    <p:extLst>
      <p:ext uri="{BB962C8B-B14F-4D97-AF65-F5344CB8AC3E}">
        <p14:creationId xmlns:p14="http://schemas.microsoft.com/office/powerpoint/2010/main" val="269614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E05044B7-57EA-4B82-A7AE-E130A1617DD5}" type="datetimeFigureOut">
              <a:rPr lang="en-US"/>
              <a:pPr>
                <a:defRPr/>
              </a:pPr>
              <a:t>3/26/2016</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D3BC254E-D530-41B6-BD14-5935BD0A68CA}" type="slidenum">
              <a:rPr lang="en-US"/>
              <a:pPr>
                <a:defRPr/>
              </a:pPr>
              <a:t>‹#›</a:t>
            </a:fld>
            <a:endParaRPr lang="en-US"/>
          </a:p>
        </p:txBody>
      </p:sp>
    </p:spTree>
    <p:extLst>
      <p:ext uri="{BB962C8B-B14F-4D97-AF65-F5344CB8AC3E}">
        <p14:creationId xmlns:p14="http://schemas.microsoft.com/office/powerpoint/2010/main" val="3726940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fld id="{7C1BD81E-6842-40C9-B0E0-4DF12E9FC676}" type="datetimeFigureOut">
              <a:rPr lang="en-US"/>
              <a:pPr>
                <a:defRPr/>
              </a:pPr>
              <a:t>3/26/2016</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0904C6C0-DDE3-4974-A955-014DE56C37EF}" type="slidenum">
              <a:rPr lang="en-US"/>
              <a:pPr>
                <a:defRPr/>
              </a:pPr>
              <a:t>‹#›</a:t>
            </a:fld>
            <a:endParaRPr lang="en-US"/>
          </a:p>
        </p:txBody>
      </p:sp>
    </p:spTree>
    <p:extLst>
      <p:ext uri="{BB962C8B-B14F-4D97-AF65-F5344CB8AC3E}">
        <p14:creationId xmlns:p14="http://schemas.microsoft.com/office/powerpoint/2010/main" val="327681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510699-07F1-45C4-81D3-AEBD442D8F79}" type="datetimeFigureOut">
              <a:rPr lang="en-US"/>
              <a:pPr>
                <a:defRPr/>
              </a:pPr>
              <a:t>3/26/2016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A4DC9CB-C1A8-42BF-838B-3DC2B7754AE3}" type="slidenum">
              <a:rPr lang="en-US"/>
              <a:pPr>
                <a:defRPr/>
              </a:pPr>
              <a:t>‹#›</a:t>
            </a:fld>
            <a:endParaRPr lang="en-US"/>
          </a:p>
        </p:txBody>
      </p:sp>
    </p:spTree>
    <p:extLst>
      <p:ext uri="{BB962C8B-B14F-4D97-AF65-F5344CB8AC3E}">
        <p14:creationId xmlns:p14="http://schemas.microsoft.com/office/powerpoint/2010/main" val="3819293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750D5DB-CB88-4195-BA3E-8AD53B68C7F3}" type="datetimeFigureOut">
              <a:rPr lang="en-US"/>
              <a:pPr>
                <a:defRPr/>
              </a:pPr>
              <a:t>3/26/2016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87656C8-7B6E-4B6F-B82F-9407707C8CD7}" type="slidenum">
              <a:rPr lang="en-US"/>
              <a:pPr>
                <a:defRPr/>
              </a:pPr>
              <a:t>‹#›</a:t>
            </a:fld>
            <a:endParaRPr lang="en-US"/>
          </a:p>
        </p:txBody>
      </p:sp>
    </p:spTree>
    <p:extLst>
      <p:ext uri="{BB962C8B-B14F-4D97-AF65-F5344CB8AC3E}">
        <p14:creationId xmlns:p14="http://schemas.microsoft.com/office/powerpoint/2010/main" val="293799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BB67551-5918-4E87-BC1F-675D34872EA8}" type="datetimeFigureOut">
              <a:rPr lang="en-US"/>
              <a:pPr>
                <a:defRPr/>
              </a:pPr>
              <a:t>3/26/2016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00E8E7-B333-4B48-BCF0-168593964A82}" type="slidenum">
              <a:rPr lang="en-US"/>
              <a:pPr>
                <a:defRPr/>
              </a:pPr>
              <a:t>‹#›</a:t>
            </a:fld>
            <a:endParaRPr lang="en-US"/>
          </a:p>
        </p:txBody>
      </p:sp>
    </p:spTree>
    <p:extLst>
      <p:ext uri="{BB962C8B-B14F-4D97-AF65-F5344CB8AC3E}">
        <p14:creationId xmlns:p14="http://schemas.microsoft.com/office/powerpoint/2010/main" val="427200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E2D51CD-DD93-4DC1-A36B-1F437CF408A4}" type="datetimeFigureOut">
              <a:rPr lang="en-US"/>
              <a:pPr>
                <a:defRPr/>
              </a:pPr>
              <a:t>3/26/2016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40DDDF-1999-4A83-8385-E47A550ED3CB}" type="slidenum">
              <a:rPr lang="en-US"/>
              <a:pPr>
                <a:defRPr/>
              </a:pPr>
              <a:t>‹#›</a:t>
            </a:fld>
            <a:endParaRPr lang="en-US"/>
          </a:p>
        </p:txBody>
      </p:sp>
    </p:spTree>
    <p:extLst>
      <p:ext uri="{BB962C8B-B14F-4D97-AF65-F5344CB8AC3E}">
        <p14:creationId xmlns:p14="http://schemas.microsoft.com/office/powerpoint/2010/main" val="1650623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9020175" y="25400"/>
            <a:ext cx="31718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6F80FF9B-5C30-4294-8BAD-BF14E5FD3DE2}" type="datetimeFigureOut">
              <a:rPr lang="en-US"/>
              <a:pPr>
                <a:defRPr/>
              </a:pPr>
              <a:t>3/26/2016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smtClean="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3915FABB-7F0D-4A0A-87DE-ABA8FB862A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67" r:id="rId8"/>
    <p:sldLayoutId id="2147483668" r:id="rId9"/>
    <p:sldLayoutId id="2147483669" r:id="rId10"/>
    <p:sldLayoutId id="2147483670" r:id="rId11"/>
  </p:sldLayoutIdLst>
  <p:txStyles>
    <p:titleStyle>
      <a:lvl1pPr algn="l" rtl="0" fontAlgn="base">
        <a:lnSpc>
          <a:spcPct val="90000"/>
        </a:lnSpc>
        <a:spcBef>
          <a:spcPct val="0"/>
        </a:spcBef>
        <a:spcAft>
          <a:spcPct val="0"/>
        </a:spcAft>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fontAlgn="base">
        <a:lnSpc>
          <a:spcPct val="90000"/>
        </a:lnSpc>
        <a:spcBef>
          <a:spcPct val="0"/>
        </a:spcBef>
        <a:spcAft>
          <a:spcPct val="0"/>
        </a:spcAft>
        <a:defRPr sz="4400">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ctrTitle"/>
          </p:nvPr>
        </p:nvSpPr>
        <p:spPr>
          <a:xfrm>
            <a:off x="1561288" y="653892"/>
            <a:ext cx="9144000" cy="1549400"/>
          </a:xfrm>
        </p:spPr>
        <p:txBody>
          <a:bodyPr anchor="ctr">
            <a:normAutofit/>
          </a:bodyPr>
          <a:lstStyle/>
          <a:p>
            <a:r>
              <a:rPr lang="en-US" altLang="en-US" sz="4400" dirty="0" smtClean="0">
                <a:solidFill>
                  <a:srgbClr val="231F20"/>
                </a:solidFill>
              </a:rPr>
              <a:t>How and why we should use Behat?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solidFill>
                  <a:srgbClr val="231F20"/>
                </a:solidFill>
              </a:rPr>
              <a:t>About me</a:t>
            </a:r>
          </a:p>
        </p:txBody>
      </p:sp>
      <p:sp>
        <p:nvSpPr>
          <p:cNvPr id="10243" name="Content Placeholder 2"/>
          <p:cNvSpPr>
            <a:spLocks noGrp="1"/>
          </p:cNvSpPr>
          <p:nvPr>
            <p:ph idx="1"/>
          </p:nvPr>
        </p:nvSpPr>
        <p:spPr/>
        <p:txBody>
          <a:bodyPr/>
          <a:lstStyle/>
          <a:p>
            <a:r>
              <a:rPr lang="en-US" altLang="en-US" dirty="0" smtClean="0">
                <a:solidFill>
                  <a:srgbClr val="231F20"/>
                </a:solidFill>
              </a:rPr>
              <a:t>Bozhidar Boshnakov</a:t>
            </a:r>
          </a:p>
          <a:p>
            <a:r>
              <a:rPr lang="en-US" altLang="en-US" dirty="0" smtClean="0">
                <a:solidFill>
                  <a:srgbClr val="231F20"/>
                </a:solidFill>
              </a:rPr>
              <a:t>QA Department Manager @ FFW</a:t>
            </a:r>
            <a:endParaRPr lang="en-US" altLang="en-US" dirty="0">
              <a:solidFill>
                <a:srgbClr val="231F20"/>
              </a:solidFill>
            </a:endParaRPr>
          </a:p>
          <a:p>
            <a:r>
              <a:rPr lang="en-US" altLang="en-US" dirty="0" smtClean="0">
                <a:solidFill>
                  <a:srgbClr val="231F20"/>
                </a:solidFill>
              </a:rPr>
              <a:t>bozhidar.boshnakov@gmail.com</a:t>
            </a:r>
            <a:endParaRPr lang="en-US" altLang="en-US" dirty="0">
              <a:solidFill>
                <a:srgbClr val="231F20"/>
              </a:solidFill>
            </a:endParaRPr>
          </a:p>
          <a:p>
            <a:r>
              <a:rPr lang="en-US" altLang="en-US" dirty="0" smtClean="0">
                <a:solidFill>
                  <a:srgbClr val="231F20"/>
                </a:solidFill>
              </a:rPr>
              <a:t>Drupal.org – bboshnakov</a:t>
            </a:r>
          </a:p>
          <a:p>
            <a:r>
              <a:rPr lang="en-US" altLang="en-US" dirty="0" smtClean="0">
                <a:solidFill>
                  <a:srgbClr val="231F20"/>
                </a:solidFill>
              </a:rPr>
              <a:t>Linkedin.com/in/bboshnakov</a:t>
            </a:r>
          </a:p>
        </p:txBody>
      </p:sp>
      <p:pic>
        <p:nvPicPr>
          <p:cNvPr id="4"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0211" y="1690688"/>
            <a:ext cx="2376264" cy="29095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z="5400" dirty="0" smtClean="0"/>
              <a:t>Agenda</a:t>
            </a:r>
          </a:p>
        </p:txBody>
      </p:sp>
      <p:sp>
        <p:nvSpPr>
          <p:cNvPr id="11267" name="Content Placeholder 2"/>
          <p:cNvSpPr>
            <a:spLocks noGrp="1"/>
          </p:cNvSpPr>
          <p:nvPr>
            <p:ph idx="1"/>
          </p:nvPr>
        </p:nvSpPr>
        <p:spPr/>
        <p:txBody>
          <a:bodyPr/>
          <a:lstStyle/>
          <a:p>
            <a:r>
              <a:rPr lang="en-US" altLang="en-US" sz="3600" dirty="0" smtClean="0"/>
              <a:t>BDD – </a:t>
            </a:r>
            <a:r>
              <a:rPr lang="en-US" altLang="en-US" sz="3600" b="1" dirty="0" err="1" smtClean="0"/>
              <a:t>B</a:t>
            </a:r>
            <a:r>
              <a:rPr lang="en-US" altLang="en-US" sz="3600" dirty="0" err="1" smtClean="0"/>
              <a:t>ehaviour</a:t>
            </a:r>
            <a:r>
              <a:rPr lang="en-US" altLang="en-US" sz="3600" dirty="0" smtClean="0"/>
              <a:t>-</a:t>
            </a:r>
            <a:r>
              <a:rPr lang="en-US" altLang="en-US" sz="3600" b="1" dirty="0" smtClean="0"/>
              <a:t>D</a:t>
            </a:r>
            <a:r>
              <a:rPr lang="en-US" altLang="en-US" sz="3600" dirty="0" smtClean="0"/>
              <a:t>riven </a:t>
            </a:r>
            <a:r>
              <a:rPr lang="en-US" altLang="en-US" sz="3600" b="1" dirty="0" smtClean="0"/>
              <a:t>D</a:t>
            </a:r>
            <a:r>
              <a:rPr lang="en-US" altLang="en-US" sz="3600" dirty="0" smtClean="0"/>
              <a:t>evelopment</a:t>
            </a:r>
          </a:p>
          <a:p>
            <a:r>
              <a:rPr lang="en-US" altLang="en-US" sz="3600" dirty="0" smtClean="0"/>
              <a:t>Gherkin</a:t>
            </a:r>
          </a:p>
          <a:p>
            <a:r>
              <a:rPr lang="en-US" altLang="en-US" sz="3600" dirty="0" smtClean="0"/>
              <a:t>Behat</a:t>
            </a:r>
          </a:p>
          <a:p>
            <a:r>
              <a:rPr lang="en-US" altLang="en-US" sz="3600" dirty="0" smtClean="0"/>
              <a:t>Mink</a:t>
            </a:r>
          </a:p>
          <a:p>
            <a:pPr marL="0" indent="0">
              <a:buNone/>
            </a:pPr>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marL="0" indent="0" algn="ctr">
              <a:lnSpc>
                <a:spcPct val="100000"/>
              </a:lnSpc>
              <a:buNone/>
            </a:pPr>
            <a:r>
              <a:rPr lang="en-US" altLang="en-US" sz="4400" dirty="0" smtClean="0"/>
              <a:t>Can make </a:t>
            </a:r>
            <a:r>
              <a:rPr lang="en-US" altLang="en-US" sz="4400" b="1" dirty="0" smtClean="0">
                <a:solidFill>
                  <a:srgbClr val="3DA0D9"/>
                </a:solidFill>
              </a:rPr>
              <a:t>progress</a:t>
            </a:r>
            <a:r>
              <a:rPr lang="en-US" altLang="en-US" sz="4400" dirty="0" smtClean="0"/>
              <a:t> …</a:t>
            </a:r>
            <a:endParaRPr lang="en-US" altLang="en-US" sz="5400" dirty="0" smtClean="0"/>
          </a:p>
          <a:p>
            <a:pPr marL="0" indent="0" algn="ctr">
              <a:lnSpc>
                <a:spcPct val="100000"/>
              </a:lnSpc>
              <a:buNone/>
            </a:pPr>
            <a:r>
              <a:rPr lang="en-US" altLang="en-US" sz="4400" dirty="0" smtClean="0"/>
              <a:t>… without </a:t>
            </a:r>
            <a:r>
              <a:rPr lang="en-US" altLang="en-US" sz="4400" b="1" dirty="0" smtClean="0">
                <a:solidFill>
                  <a:srgbClr val="3DA0D9"/>
                </a:solidFill>
              </a:rPr>
              <a:t>process</a:t>
            </a:r>
          </a:p>
          <a:p>
            <a:pPr marL="0" indent="0" algn="ctr">
              <a:lnSpc>
                <a:spcPct val="100000"/>
              </a:lnSpc>
              <a:buNone/>
            </a:pPr>
            <a:r>
              <a:rPr lang="en-US" altLang="en-US" sz="4800" b="1" dirty="0" smtClean="0">
                <a:solidFill>
                  <a:srgbClr val="EF4523"/>
                </a:solidFill>
              </a:rPr>
              <a:t>This is not a good thing</a:t>
            </a:r>
            <a:r>
              <a:rPr lang="en-US" altLang="en-US" sz="6000" dirty="0" smtClean="0"/>
              <a:t>!</a:t>
            </a:r>
          </a:p>
        </p:txBody>
      </p:sp>
      <p:sp>
        <p:nvSpPr>
          <p:cNvPr id="3" name="Content Placeholder 2"/>
          <p:cNvSpPr txBox="1">
            <a:spLocks/>
          </p:cNvSpPr>
          <p:nvPr/>
        </p:nvSpPr>
        <p:spPr bwMode="auto">
          <a:xfrm>
            <a:off x="1133167" y="1211979"/>
            <a:ext cx="10515600" cy="185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SMART PEOPLE</a:t>
            </a:r>
          </a:p>
        </p:txBody>
      </p:sp>
    </p:spTree>
    <p:extLst>
      <p:ext uri="{BB962C8B-B14F-4D97-AF65-F5344CB8AC3E}">
        <p14:creationId xmlns:p14="http://schemas.microsoft.com/office/powerpoint/2010/main" val="125626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a:lnSpc>
                <a:spcPct val="100000"/>
              </a:lnSpc>
            </a:pPr>
            <a:r>
              <a:rPr lang="en-US" altLang="en-US" sz="3600" dirty="0" smtClean="0"/>
              <a:t>Design, plan and prepare first</a:t>
            </a:r>
          </a:p>
          <a:p>
            <a:pPr>
              <a:lnSpc>
                <a:spcPct val="100000"/>
              </a:lnSpc>
            </a:pPr>
            <a:r>
              <a:rPr lang="en-US" altLang="en-US" sz="3600" dirty="0" smtClean="0"/>
              <a:t>… then do the work</a:t>
            </a:r>
          </a:p>
          <a:p>
            <a:pPr>
              <a:lnSpc>
                <a:spcPct val="100000"/>
              </a:lnSpc>
            </a:pPr>
            <a:endParaRPr lang="en-US" altLang="en-US" sz="3600" dirty="0"/>
          </a:p>
          <a:p>
            <a:pPr>
              <a:lnSpc>
                <a:spcPct val="100000"/>
              </a:lnSpc>
            </a:pPr>
            <a:r>
              <a:rPr lang="en-US" altLang="en-US" sz="3600" dirty="0" smtClean="0"/>
              <a:t>This produces better results </a:t>
            </a:r>
            <a:r>
              <a:rPr lang="en-US" altLang="en-US" sz="3600" b="1" dirty="0" smtClean="0">
                <a:solidFill>
                  <a:srgbClr val="3DA0D9"/>
                </a:solidFill>
              </a:rPr>
              <a:t>FASTER</a:t>
            </a:r>
            <a:r>
              <a:rPr lang="en-US" altLang="en-US" sz="3600" dirty="0" smtClean="0"/>
              <a:t>!</a:t>
            </a:r>
            <a:endParaRPr lang="en-US" altLang="en-US" sz="4800" dirty="0" smtClean="0"/>
          </a:p>
        </p:txBody>
      </p:sp>
      <p:sp>
        <p:nvSpPr>
          <p:cNvPr id="3" name="Content Placeholder 2"/>
          <p:cNvSpPr txBox="1">
            <a:spLocks/>
          </p:cNvSpPr>
          <p:nvPr/>
        </p:nvSpPr>
        <p:spPr bwMode="auto">
          <a:xfrm>
            <a:off x="1133167" y="1162817"/>
            <a:ext cx="10515600" cy="185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Professionals</a:t>
            </a:r>
          </a:p>
        </p:txBody>
      </p:sp>
    </p:spTree>
    <p:extLst>
      <p:ext uri="{BB962C8B-B14F-4D97-AF65-F5344CB8AC3E}">
        <p14:creationId xmlns:p14="http://schemas.microsoft.com/office/powerpoint/2010/main" val="272013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897148" y="2057816"/>
            <a:ext cx="10584612" cy="3549445"/>
          </a:xfrm>
        </p:spPr>
        <p:txBody>
          <a:bodyPr/>
          <a:lstStyle/>
          <a:p>
            <a:pPr marL="0" indent="0">
              <a:lnSpc>
                <a:spcPct val="100000"/>
              </a:lnSpc>
              <a:buNone/>
            </a:pPr>
            <a:r>
              <a:rPr lang="en-US" altLang="en-US" sz="5400" dirty="0" smtClean="0"/>
              <a:t>What is </a:t>
            </a:r>
            <a:r>
              <a:rPr lang="en-US" altLang="en-US" sz="5400" dirty="0" err="1" smtClean="0"/>
              <a:t>Behaviour</a:t>
            </a:r>
            <a:r>
              <a:rPr lang="en-US" altLang="en-US" sz="5400" dirty="0" smtClean="0"/>
              <a:t>-Driven Development? (</a:t>
            </a:r>
            <a:r>
              <a:rPr lang="en-US" altLang="en-US" sz="5400" dirty="0" smtClean="0">
                <a:solidFill>
                  <a:srgbClr val="EF4523"/>
                </a:solidFill>
              </a:rPr>
              <a:t>BBD</a:t>
            </a:r>
            <a:r>
              <a:rPr lang="en-US" altLang="en-US" sz="5400" dirty="0" smtClean="0"/>
              <a:t>)</a:t>
            </a:r>
          </a:p>
        </p:txBody>
      </p:sp>
    </p:spTree>
    <p:extLst>
      <p:ext uri="{BB962C8B-B14F-4D97-AF65-F5344CB8AC3E}">
        <p14:creationId xmlns:p14="http://schemas.microsoft.com/office/powerpoint/2010/main" val="3229138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897148" y="1908810"/>
            <a:ext cx="10584612" cy="3698451"/>
          </a:xfrm>
        </p:spPr>
        <p:txBody>
          <a:bodyPr/>
          <a:lstStyle/>
          <a:p>
            <a:pPr marL="0" indent="0" algn="ctr">
              <a:lnSpc>
                <a:spcPct val="100000"/>
              </a:lnSpc>
              <a:buNone/>
            </a:pPr>
            <a:r>
              <a:rPr lang="en-US" altLang="en-US" sz="4000" dirty="0" smtClean="0"/>
              <a:t>“BDD is about implementing an application by describing its behavior from the perspective of its stakeholders.” – </a:t>
            </a:r>
            <a:r>
              <a:rPr lang="en-US" altLang="en-US" sz="4000" dirty="0" smtClean="0">
                <a:solidFill>
                  <a:srgbClr val="3DA0D9"/>
                </a:solidFill>
              </a:rPr>
              <a:t>Dan North</a:t>
            </a:r>
          </a:p>
        </p:txBody>
      </p:sp>
    </p:spTree>
    <p:extLst>
      <p:ext uri="{BB962C8B-B14F-4D97-AF65-F5344CB8AC3E}">
        <p14:creationId xmlns:p14="http://schemas.microsoft.com/office/powerpoint/2010/main" val="2832767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897148" y="1908810"/>
            <a:ext cx="10584612" cy="3698451"/>
          </a:xfrm>
        </p:spPr>
        <p:txBody>
          <a:bodyPr/>
          <a:lstStyle/>
          <a:p>
            <a:pPr marL="0" indent="0" algn="ctr">
              <a:lnSpc>
                <a:spcPct val="100000"/>
              </a:lnSpc>
              <a:buNone/>
            </a:pPr>
            <a:r>
              <a:rPr lang="en-US" altLang="en-US" sz="4000" dirty="0" smtClean="0"/>
              <a:t>“BDD is when you use examples in conversations to illustrate </a:t>
            </a:r>
            <a:r>
              <a:rPr lang="en-US" altLang="en-US" sz="4000" dirty="0" err="1" smtClean="0"/>
              <a:t>behaviour</a:t>
            </a:r>
            <a:r>
              <a:rPr lang="en-US" altLang="en-US" sz="4000" dirty="0" smtClean="0"/>
              <a:t>.” – </a:t>
            </a:r>
            <a:r>
              <a:rPr lang="en-US" altLang="en-US" sz="4000" dirty="0" smtClean="0">
                <a:solidFill>
                  <a:srgbClr val="3DA0D9"/>
                </a:solidFill>
              </a:rPr>
              <a:t>Liz Keogh</a:t>
            </a:r>
          </a:p>
        </p:txBody>
      </p:sp>
    </p:spTree>
    <p:extLst>
      <p:ext uri="{BB962C8B-B14F-4D97-AF65-F5344CB8AC3E}">
        <p14:creationId xmlns:p14="http://schemas.microsoft.com/office/powerpoint/2010/main" val="1999710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897148" y="1908810"/>
            <a:ext cx="10584612" cy="3698451"/>
          </a:xfrm>
        </p:spPr>
        <p:txBody>
          <a:bodyPr/>
          <a:lstStyle/>
          <a:p>
            <a:pPr marL="0" indent="0" algn="ctr">
              <a:lnSpc>
                <a:spcPct val="100000"/>
              </a:lnSpc>
              <a:buNone/>
            </a:pPr>
            <a:r>
              <a:rPr lang="en-US" altLang="en-US" sz="5400" dirty="0"/>
              <a:t>BDD is about delivering </a:t>
            </a:r>
          </a:p>
          <a:p>
            <a:pPr marL="0" indent="0" algn="ctr">
              <a:lnSpc>
                <a:spcPct val="100000"/>
              </a:lnSpc>
              <a:buNone/>
            </a:pPr>
            <a:r>
              <a:rPr lang="en-US" altLang="en-US" sz="5400" dirty="0"/>
              <a:t>software that </a:t>
            </a:r>
            <a:r>
              <a:rPr lang="en-US" altLang="en-US" sz="5400" dirty="0">
                <a:solidFill>
                  <a:srgbClr val="3DA0D9"/>
                </a:solidFill>
              </a:rPr>
              <a:t>matters</a:t>
            </a:r>
            <a:r>
              <a:rPr lang="en-US" altLang="en-US" sz="5400" dirty="0"/>
              <a:t>.</a:t>
            </a:r>
          </a:p>
        </p:txBody>
      </p:sp>
    </p:spTree>
    <p:extLst>
      <p:ext uri="{BB962C8B-B14F-4D97-AF65-F5344CB8AC3E}">
        <p14:creationId xmlns:p14="http://schemas.microsoft.com/office/powerpoint/2010/main" val="2263622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p:cNvGraphicFramePr>
            <a:graphicFrameLocks noGrp="1"/>
          </p:cNvGraphicFramePr>
          <p:nvPr>
            <p:ph idx="1"/>
            <p:extLst>
              <p:ext uri="{D42A27DB-BD31-4B8C-83A1-F6EECF244321}">
                <p14:modId xmlns:p14="http://schemas.microsoft.com/office/powerpoint/2010/main" val="2001170787"/>
              </p:ext>
            </p:extLst>
          </p:nvPr>
        </p:nvGraphicFramePr>
        <p:xfrm>
          <a:off x="1449563" y="1645920"/>
          <a:ext cx="9648967" cy="521208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923783" y="0"/>
            <a:ext cx="6821611" cy="1574855"/>
          </a:xfrm>
          <a:prstGeom prst="rect">
            <a:avLst/>
          </a:prstGeom>
          <a:noFill/>
        </p:spPr>
        <p:txBody>
          <a:bodyPr wrap="none" rtlCol="0">
            <a:spAutoFit/>
          </a:bodyPr>
          <a:lstStyle/>
          <a:p>
            <a:pPr>
              <a:lnSpc>
                <a:spcPct val="150000"/>
              </a:lnSpc>
            </a:pPr>
            <a:r>
              <a:rPr lang="en-US" sz="4000" b="1" dirty="0">
                <a:solidFill>
                  <a:srgbClr val="231F20"/>
                </a:solidFill>
                <a:latin typeface="Verdana" panose="020B0604030504040204" pitchFamily="34" charset="0"/>
                <a:ea typeface="Verdana" panose="020B0604030504040204" pitchFamily="34" charset="0"/>
                <a:cs typeface="Verdana" panose="020B0604030504040204" pitchFamily="34" charset="0"/>
              </a:rPr>
              <a:t>THE STANDISH </a:t>
            </a:r>
            <a:r>
              <a:rPr lang="en-US" sz="4000" b="1" dirty="0" smtClean="0">
                <a:solidFill>
                  <a:srgbClr val="231F20"/>
                </a:solidFill>
                <a:latin typeface="Verdana" panose="020B0604030504040204" pitchFamily="34" charset="0"/>
                <a:ea typeface="Verdana" panose="020B0604030504040204" pitchFamily="34" charset="0"/>
                <a:cs typeface="Verdana" panose="020B0604030504040204" pitchFamily="34" charset="0"/>
              </a:rPr>
              <a:t>GROUP</a:t>
            </a:r>
            <a:br>
              <a:rPr lang="en-US" sz="4000" b="1" dirty="0" smtClean="0">
                <a:solidFill>
                  <a:srgbClr val="231F20"/>
                </a:solidFill>
                <a:latin typeface="Verdana" panose="020B0604030504040204" pitchFamily="34" charset="0"/>
                <a:ea typeface="Verdana" panose="020B0604030504040204" pitchFamily="34" charset="0"/>
                <a:cs typeface="Verdana" panose="020B0604030504040204" pitchFamily="34" charset="0"/>
              </a:rPr>
            </a:br>
            <a:r>
              <a:rPr lang="en-US" sz="2800" dirty="0" smtClean="0">
                <a:solidFill>
                  <a:srgbClr val="231F20"/>
                </a:solidFill>
                <a:latin typeface="Verdana" panose="020B0604030504040204" pitchFamily="34" charset="0"/>
                <a:ea typeface="Verdana" panose="020B0604030504040204" pitchFamily="34" charset="0"/>
                <a:cs typeface="Verdana" panose="020B0604030504040204" pitchFamily="34" charset="0"/>
              </a:rPr>
              <a:t>Feature usage in enterprise software</a:t>
            </a:r>
            <a:endParaRPr lang="en-US" sz="4000" dirty="0">
              <a:solidFill>
                <a:srgbClr val="231F2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30578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782848" y="1725930"/>
            <a:ext cx="10584612" cy="3698451"/>
          </a:xfrm>
        </p:spPr>
        <p:txBody>
          <a:bodyPr/>
          <a:lstStyle/>
          <a:p>
            <a:pPr marL="0" indent="0" algn="ctr">
              <a:lnSpc>
                <a:spcPct val="200000"/>
              </a:lnSpc>
              <a:spcBef>
                <a:spcPts val="0"/>
              </a:spcBef>
              <a:buNone/>
            </a:pPr>
            <a:r>
              <a:rPr lang="en-US" altLang="en-US" sz="6000" b="1" dirty="0">
                <a:solidFill>
                  <a:srgbClr val="EF4523"/>
                </a:solidFill>
              </a:rPr>
              <a:t>WE DELIVER </a:t>
            </a:r>
            <a:r>
              <a:rPr lang="en-US" altLang="en-US" sz="6000" b="1" dirty="0" smtClean="0">
                <a:solidFill>
                  <a:srgbClr val="EF4523"/>
                </a:solidFill>
              </a:rPr>
              <a:t>WASTE</a:t>
            </a:r>
            <a:r>
              <a:rPr lang="en-US" altLang="en-US" sz="6000" b="1" dirty="0" smtClean="0">
                <a:solidFill>
                  <a:srgbClr val="231F20"/>
                </a:solidFill>
              </a:rPr>
              <a:t/>
            </a:r>
            <a:br>
              <a:rPr lang="en-US" altLang="en-US" sz="6000" b="1" dirty="0" smtClean="0">
                <a:solidFill>
                  <a:srgbClr val="231F20"/>
                </a:solidFill>
              </a:rPr>
            </a:br>
            <a:r>
              <a:rPr lang="en-US" altLang="en-US" sz="3600" dirty="0" smtClean="0">
                <a:solidFill>
                  <a:srgbClr val="231F20"/>
                </a:solidFill>
              </a:rPr>
              <a:t>IN FORM OF THE FEATURES</a:t>
            </a:r>
            <a:endParaRPr lang="en-US" altLang="en-US" sz="6000" dirty="0">
              <a:solidFill>
                <a:srgbClr val="231F20"/>
              </a:solidFill>
            </a:endParaRPr>
          </a:p>
        </p:txBody>
      </p:sp>
    </p:spTree>
    <p:extLst>
      <p:ext uri="{BB962C8B-B14F-4D97-AF65-F5344CB8AC3E}">
        <p14:creationId xmlns:p14="http://schemas.microsoft.com/office/powerpoint/2010/main" val="40648986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2040148" y="1714500"/>
            <a:ext cx="8418302" cy="3698451"/>
          </a:xfrm>
        </p:spPr>
        <p:txBody>
          <a:bodyPr/>
          <a:lstStyle/>
          <a:p>
            <a:pPr marL="0" indent="0" algn="ctr">
              <a:lnSpc>
                <a:spcPct val="100000"/>
              </a:lnSpc>
              <a:spcBef>
                <a:spcPts val="0"/>
              </a:spcBef>
              <a:buNone/>
            </a:pPr>
            <a:r>
              <a:rPr lang="en-US" altLang="en-US" sz="6000" dirty="0" smtClean="0">
                <a:solidFill>
                  <a:srgbClr val="231F20"/>
                </a:solidFill>
              </a:rPr>
              <a:t>Your client </a:t>
            </a:r>
            <a:br>
              <a:rPr lang="en-US" altLang="en-US" sz="6000" dirty="0" smtClean="0">
                <a:solidFill>
                  <a:srgbClr val="231F20"/>
                </a:solidFill>
              </a:rPr>
            </a:br>
            <a:r>
              <a:rPr lang="en-US" altLang="en-US" sz="6000" dirty="0" smtClean="0">
                <a:solidFill>
                  <a:srgbClr val="231F20"/>
                </a:solidFill>
              </a:rPr>
              <a:t>does </a:t>
            </a:r>
            <a:r>
              <a:rPr lang="en-US" altLang="en-US" sz="6000" b="1" dirty="0" smtClean="0">
                <a:solidFill>
                  <a:srgbClr val="231F20"/>
                </a:solidFill>
              </a:rPr>
              <a:t>not</a:t>
            </a:r>
            <a:r>
              <a:rPr lang="en-US" altLang="en-US" sz="6000" dirty="0" smtClean="0">
                <a:solidFill>
                  <a:srgbClr val="231F20"/>
                </a:solidFill>
              </a:rPr>
              <a:t> care </a:t>
            </a:r>
            <a:br>
              <a:rPr lang="en-US" altLang="en-US" sz="6000" dirty="0" smtClean="0">
                <a:solidFill>
                  <a:srgbClr val="231F20"/>
                </a:solidFill>
              </a:rPr>
            </a:br>
            <a:r>
              <a:rPr lang="en-US" altLang="en-US" sz="6000" dirty="0" smtClean="0">
                <a:solidFill>
                  <a:srgbClr val="231F20"/>
                </a:solidFill>
              </a:rPr>
              <a:t>about your </a:t>
            </a:r>
            <a:r>
              <a:rPr lang="en-US" altLang="en-US" sz="6000" b="1" dirty="0" smtClean="0">
                <a:solidFill>
                  <a:srgbClr val="EF4523"/>
                </a:solidFill>
              </a:rPr>
              <a:t>scope</a:t>
            </a:r>
            <a:endParaRPr lang="en-US" altLang="en-US" sz="6000" b="1" dirty="0">
              <a:solidFill>
                <a:srgbClr val="EF4523"/>
              </a:solidFill>
            </a:endParaRPr>
          </a:p>
        </p:txBody>
      </p:sp>
    </p:spTree>
    <p:extLst>
      <p:ext uri="{BB962C8B-B14F-4D97-AF65-F5344CB8AC3E}">
        <p14:creationId xmlns:p14="http://schemas.microsoft.com/office/powerpoint/2010/main" val="2067844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2040148" y="1714500"/>
            <a:ext cx="8418302" cy="3698451"/>
          </a:xfrm>
        </p:spPr>
        <p:txBody>
          <a:bodyPr/>
          <a:lstStyle/>
          <a:p>
            <a:pPr marL="0" indent="0" algn="ctr">
              <a:lnSpc>
                <a:spcPct val="100000"/>
              </a:lnSpc>
              <a:spcBef>
                <a:spcPts val="0"/>
              </a:spcBef>
              <a:buNone/>
            </a:pPr>
            <a:r>
              <a:rPr lang="en-US" altLang="en-US" sz="6000" dirty="0" smtClean="0">
                <a:solidFill>
                  <a:srgbClr val="231F20"/>
                </a:solidFill>
              </a:rPr>
              <a:t>Your client </a:t>
            </a:r>
            <a:br>
              <a:rPr lang="en-US" altLang="en-US" sz="6000" dirty="0" smtClean="0">
                <a:solidFill>
                  <a:srgbClr val="231F20"/>
                </a:solidFill>
              </a:rPr>
            </a:br>
            <a:r>
              <a:rPr lang="en-US" altLang="en-US" sz="6000" dirty="0" smtClean="0">
                <a:solidFill>
                  <a:srgbClr val="231F20"/>
                </a:solidFill>
              </a:rPr>
              <a:t>does </a:t>
            </a:r>
            <a:r>
              <a:rPr lang="en-US" altLang="en-US" sz="6000" b="1" dirty="0" smtClean="0">
                <a:solidFill>
                  <a:srgbClr val="231F20"/>
                </a:solidFill>
              </a:rPr>
              <a:t>not</a:t>
            </a:r>
            <a:r>
              <a:rPr lang="en-US" altLang="en-US" sz="6000" dirty="0" smtClean="0">
                <a:solidFill>
                  <a:srgbClr val="231F20"/>
                </a:solidFill>
              </a:rPr>
              <a:t> care </a:t>
            </a:r>
            <a:br>
              <a:rPr lang="en-US" altLang="en-US" sz="6000" dirty="0" smtClean="0">
                <a:solidFill>
                  <a:srgbClr val="231F20"/>
                </a:solidFill>
              </a:rPr>
            </a:br>
            <a:r>
              <a:rPr lang="en-US" altLang="en-US" sz="6000" dirty="0" smtClean="0">
                <a:solidFill>
                  <a:srgbClr val="231F20"/>
                </a:solidFill>
              </a:rPr>
              <a:t>about his </a:t>
            </a:r>
            <a:r>
              <a:rPr lang="en-US" altLang="en-US" sz="6000" b="1" dirty="0" smtClean="0">
                <a:solidFill>
                  <a:srgbClr val="EF4523"/>
                </a:solidFill>
              </a:rPr>
              <a:t>budget</a:t>
            </a:r>
            <a:endParaRPr lang="en-US" altLang="en-US" sz="6000" b="1" dirty="0">
              <a:solidFill>
                <a:srgbClr val="EF4523"/>
              </a:solidFill>
            </a:endParaRPr>
          </a:p>
        </p:txBody>
      </p:sp>
    </p:spTree>
    <p:extLst>
      <p:ext uri="{BB962C8B-B14F-4D97-AF65-F5344CB8AC3E}">
        <p14:creationId xmlns:p14="http://schemas.microsoft.com/office/powerpoint/2010/main" val="3350870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2040148" y="1714500"/>
            <a:ext cx="8418302" cy="3698451"/>
          </a:xfrm>
        </p:spPr>
        <p:txBody>
          <a:bodyPr/>
          <a:lstStyle/>
          <a:p>
            <a:pPr marL="0" indent="0" algn="ctr">
              <a:lnSpc>
                <a:spcPct val="100000"/>
              </a:lnSpc>
              <a:spcBef>
                <a:spcPts val="0"/>
              </a:spcBef>
              <a:buNone/>
            </a:pPr>
            <a:r>
              <a:rPr lang="en-US" altLang="en-US" sz="6000" dirty="0" smtClean="0">
                <a:solidFill>
                  <a:srgbClr val="231F20"/>
                </a:solidFill>
              </a:rPr>
              <a:t>Your client </a:t>
            </a:r>
            <a:br>
              <a:rPr lang="en-US" altLang="en-US" sz="6000" dirty="0" smtClean="0">
                <a:solidFill>
                  <a:srgbClr val="231F20"/>
                </a:solidFill>
              </a:rPr>
            </a:br>
            <a:r>
              <a:rPr lang="en-US" altLang="en-US" sz="6000" b="1" dirty="0" smtClean="0">
                <a:solidFill>
                  <a:srgbClr val="231F20"/>
                </a:solidFill>
              </a:rPr>
              <a:t>only</a:t>
            </a:r>
            <a:r>
              <a:rPr lang="en-US" altLang="en-US" sz="6000" dirty="0" smtClean="0">
                <a:solidFill>
                  <a:srgbClr val="231F20"/>
                </a:solidFill>
              </a:rPr>
              <a:t> care </a:t>
            </a:r>
            <a:br>
              <a:rPr lang="en-US" altLang="en-US" sz="6000" dirty="0" smtClean="0">
                <a:solidFill>
                  <a:srgbClr val="231F20"/>
                </a:solidFill>
              </a:rPr>
            </a:br>
            <a:r>
              <a:rPr lang="en-US" altLang="en-US" sz="6000" dirty="0" smtClean="0">
                <a:solidFill>
                  <a:srgbClr val="231F20"/>
                </a:solidFill>
              </a:rPr>
              <a:t>about his </a:t>
            </a:r>
            <a:r>
              <a:rPr lang="en-US" altLang="en-US" sz="6000" b="1" dirty="0" smtClean="0">
                <a:solidFill>
                  <a:srgbClr val="3DA0D9"/>
                </a:solidFill>
              </a:rPr>
              <a:t>business</a:t>
            </a:r>
            <a:endParaRPr lang="en-US" altLang="en-US" sz="6000" b="1" dirty="0">
              <a:solidFill>
                <a:srgbClr val="3DA0D9"/>
              </a:solidFill>
            </a:endParaRPr>
          </a:p>
        </p:txBody>
      </p:sp>
    </p:spTree>
    <p:extLst>
      <p:ext uri="{BB962C8B-B14F-4D97-AF65-F5344CB8AC3E}">
        <p14:creationId xmlns:p14="http://schemas.microsoft.com/office/powerpoint/2010/main" val="1366037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240030" y="1634490"/>
            <a:ext cx="11841480" cy="4732020"/>
          </a:xfrm>
        </p:spPr>
        <p:txBody>
          <a:bodyPr/>
          <a:lstStyle/>
          <a:p>
            <a:pPr marL="0" indent="0" algn="ctr">
              <a:lnSpc>
                <a:spcPct val="100000"/>
              </a:lnSpc>
              <a:spcBef>
                <a:spcPts val="0"/>
              </a:spcBef>
              <a:buNone/>
            </a:pPr>
            <a:r>
              <a:rPr lang="en-US" altLang="en-US" sz="4800" dirty="0" smtClean="0">
                <a:solidFill>
                  <a:srgbClr val="231F20"/>
                </a:solidFill>
              </a:rPr>
              <a:t>Your client </a:t>
            </a:r>
            <a:r>
              <a:rPr lang="en-US" altLang="en-US" sz="4800" b="1" dirty="0" smtClean="0">
                <a:solidFill>
                  <a:srgbClr val="231F20"/>
                </a:solidFill>
              </a:rPr>
              <a:t>worries</a:t>
            </a:r>
            <a:r>
              <a:rPr lang="en-US" altLang="en-US" sz="4800" dirty="0" smtClean="0">
                <a:solidFill>
                  <a:srgbClr val="231F20"/>
                </a:solidFill>
              </a:rPr>
              <a:t> about</a:t>
            </a:r>
            <a:br>
              <a:rPr lang="en-US" altLang="en-US" sz="4800" dirty="0" smtClean="0">
                <a:solidFill>
                  <a:srgbClr val="231F20"/>
                </a:solidFill>
              </a:rPr>
            </a:br>
            <a:r>
              <a:rPr lang="en-US" altLang="en-US" sz="4800" dirty="0" smtClean="0">
                <a:solidFill>
                  <a:srgbClr val="231F20"/>
                </a:solidFill>
              </a:rPr>
              <a:t>his </a:t>
            </a:r>
            <a:r>
              <a:rPr lang="en-US" altLang="en-US" sz="4800" b="1" dirty="0" smtClean="0">
                <a:solidFill>
                  <a:srgbClr val="EF4523"/>
                </a:solidFill>
              </a:rPr>
              <a:t>budget</a:t>
            </a:r>
            <a:r>
              <a:rPr lang="en-US" altLang="en-US" sz="4800" dirty="0" smtClean="0">
                <a:solidFill>
                  <a:srgbClr val="231F20"/>
                </a:solidFill>
              </a:rPr>
              <a:t> and your </a:t>
            </a:r>
            <a:r>
              <a:rPr lang="en-US" altLang="en-US" sz="4800" b="1" dirty="0" smtClean="0">
                <a:solidFill>
                  <a:srgbClr val="EF4523"/>
                </a:solidFill>
              </a:rPr>
              <a:t>scope</a:t>
            </a:r>
            <a:r>
              <a:rPr lang="en-US" altLang="en-US" sz="4800" dirty="0" smtClean="0">
                <a:solidFill>
                  <a:srgbClr val="231F20"/>
                </a:solidFill>
              </a:rPr>
              <a:t> </a:t>
            </a:r>
            <a:br>
              <a:rPr lang="en-US" altLang="en-US" sz="4800" dirty="0" smtClean="0">
                <a:solidFill>
                  <a:srgbClr val="231F20"/>
                </a:solidFill>
              </a:rPr>
            </a:br>
            <a:r>
              <a:rPr lang="en-US" altLang="en-US" sz="4800" dirty="0" smtClean="0">
                <a:solidFill>
                  <a:srgbClr val="231F20"/>
                </a:solidFill>
              </a:rPr>
              <a:t>because you </a:t>
            </a:r>
            <a:r>
              <a:rPr lang="en-US" altLang="en-US" sz="4800" b="1" dirty="0" smtClean="0">
                <a:solidFill>
                  <a:srgbClr val="231F20"/>
                </a:solidFill>
              </a:rPr>
              <a:t>do not care </a:t>
            </a:r>
          </a:p>
          <a:p>
            <a:pPr marL="0" indent="0" algn="ctr">
              <a:lnSpc>
                <a:spcPct val="100000"/>
              </a:lnSpc>
              <a:spcBef>
                <a:spcPts val="0"/>
              </a:spcBef>
              <a:buNone/>
            </a:pPr>
            <a:r>
              <a:rPr lang="en-US" altLang="en-US" sz="4800" dirty="0" smtClean="0">
                <a:solidFill>
                  <a:srgbClr val="231F20"/>
                </a:solidFill>
              </a:rPr>
              <a:t>about his </a:t>
            </a:r>
            <a:r>
              <a:rPr lang="en-US" altLang="en-US" sz="4800" b="1" dirty="0" smtClean="0">
                <a:solidFill>
                  <a:srgbClr val="3DA0D9"/>
                </a:solidFill>
              </a:rPr>
              <a:t>business</a:t>
            </a:r>
            <a:endParaRPr lang="en-US" altLang="en-US" sz="4800" b="1" dirty="0">
              <a:solidFill>
                <a:srgbClr val="3DA0D9"/>
              </a:solidFill>
            </a:endParaRPr>
          </a:p>
        </p:txBody>
      </p:sp>
    </p:spTree>
    <p:extLst>
      <p:ext uri="{BB962C8B-B14F-4D97-AF65-F5344CB8AC3E}">
        <p14:creationId xmlns:p14="http://schemas.microsoft.com/office/powerpoint/2010/main" val="36208083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782848" y="1725930"/>
            <a:ext cx="10584612" cy="3698451"/>
          </a:xfrm>
        </p:spPr>
        <p:txBody>
          <a:bodyPr/>
          <a:lstStyle/>
          <a:p>
            <a:pPr marL="0" indent="0" algn="ctr">
              <a:lnSpc>
                <a:spcPct val="200000"/>
              </a:lnSpc>
              <a:spcBef>
                <a:spcPts val="0"/>
              </a:spcBef>
              <a:buNone/>
            </a:pPr>
            <a:r>
              <a:rPr lang="en-US" altLang="en-US" sz="6000" b="1" dirty="0" smtClean="0">
                <a:solidFill>
                  <a:srgbClr val="EF4523"/>
                </a:solidFill>
              </a:rPr>
              <a:t>START TALKING!</a:t>
            </a:r>
            <a:r>
              <a:rPr lang="en-US" altLang="en-US" sz="6000" b="1" dirty="0" smtClean="0">
                <a:solidFill>
                  <a:srgbClr val="231F20"/>
                </a:solidFill>
              </a:rPr>
              <a:t/>
            </a:r>
            <a:br>
              <a:rPr lang="en-US" altLang="en-US" sz="6000" b="1" dirty="0" smtClean="0">
                <a:solidFill>
                  <a:srgbClr val="231F20"/>
                </a:solidFill>
              </a:rPr>
            </a:br>
            <a:r>
              <a:rPr lang="en-US" altLang="en-US" dirty="0" smtClean="0">
                <a:solidFill>
                  <a:srgbClr val="231F20"/>
                </a:solidFill>
              </a:rPr>
              <a:t>USING THE LANGUAGE BUSINESS CAN UNDERSTAND</a:t>
            </a:r>
            <a:endParaRPr lang="en-US" altLang="en-US" sz="4800" dirty="0">
              <a:solidFill>
                <a:srgbClr val="231F20"/>
              </a:solidFill>
            </a:endParaRPr>
          </a:p>
        </p:txBody>
      </p:sp>
    </p:spTree>
    <p:extLst>
      <p:ext uri="{BB962C8B-B14F-4D97-AF65-F5344CB8AC3E}">
        <p14:creationId xmlns:p14="http://schemas.microsoft.com/office/powerpoint/2010/main" val="2319277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marL="0" indent="0" algn="ctr">
              <a:lnSpc>
                <a:spcPct val="100000"/>
              </a:lnSpc>
              <a:buNone/>
            </a:pPr>
            <a:r>
              <a:rPr lang="en-US" altLang="en-US" sz="3600" dirty="0" smtClean="0"/>
              <a:t>Gherkin is a Business Readable, Domain Specific Language created especially for behavior descriptions. It gives you the ability to remove logic details</a:t>
            </a:r>
            <a:br>
              <a:rPr lang="en-US" altLang="en-US" sz="3600" dirty="0" smtClean="0"/>
            </a:br>
            <a:r>
              <a:rPr lang="en-US" altLang="en-US" sz="3600" dirty="0" smtClean="0"/>
              <a:t> from behavior tests.</a:t>
            </a:r>
          </a:p>
          <a:p>
            <a:pPr marL="0" indent="0" algn="ctr">
              <a:lnSpc>
                <a:spcPct val="100000"/>
              </a:lnSpc>
              <a:buNone/>
            </a:pPr>
            <a:endParaRPr lang="en-US" altLang="en-US" sz="4000" dirty="0" smtClean="0"/>
          </a:p>
        </p:txBody>
      </p:sp>
      <p:sp>
        <p:nvSpPr>
          <p:cNvPr id="3" name="Content Placeholder 2"/>
          <p:cNvSpPr txBox="1">
            <a:spLocks/>
          </p:cNvSpPr>
          <p:nvPr/>
        </p:nvSpPr>
        <p:spPr bwMode="auto">
          <a:xfrm>
            <a:off x="1133167" y="1162817"/>
            <a:ext cx="10515600" cy="185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Gherkin</a:t>
            </a:r>
          </a:p>
        </p:txBody>
      </p:sp>
    </p:spTree>
    <p:extLst>
      <p:ext uri="{BB962C8B-B14F-4D97-AF65-F5344CB8AC3E}">
        <p14:creationId xmlns:p14="http://schemas.microsoft.com/office/powerpoint/2010/main" val="3648003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973147" y="1388191"/>
            <a:ext cx="10515600" cy="3549445"/>
          </a:xfrm>
        </p:spPr>
        <p:txBody>
          <a:bodyPr/>
          <a:lstStyle/>
          <a:p>
            <a:pPr marL="0" indent="0">
              <a:buNone/>
            </a:pPr>
            <a:r>
              <a:rPr lang="en-US" sz="3200" b="1" dirty="0" smtClean="0">
                <a:solidFill>
                  <a:srgbClr val="231F20"/>
                </a:solidFill>
              </a:rPr>
              <a:t>Feature: </a:t>
            </a:r>
            <a:r>
              <a:rPr lang="en-US" sz="3200" dirty="0" smtClean="0">
                <a:solidFill>
                  <a:srgbClr val="231F20"/>
                </a:solidFill>
              </a:rPr>
              <a:t>Banana Calculator</a:t>
            </a:r>
          </a:p>
          <a:p>
            <a:pPr marL="0" indent="0">
              <a:buNone/>
            </a:pPr>
            <a:r>
              <a:rPr lang="en-US" sz="3200" dirty="0" smtClean="0">
                <a:solidFill>
                  <a:srgbClr val="231F20"/>
                </a:solidFill>
              </a:rPr>
              <a:t>As Bob the Banana merchant,</a:t>
            </a:r>
          </a:p>
          <a:p>
            <a:pPr marL="0" indent="0">
              <a:buNone/>
            </a:pPr>
            <a:r>
              <a:rPr lang="en-US" sz="3200" dirty="0" smtClean="0">
                <a:solidFill>
                  <a:srgbClr val="231F20"/>
                </a:solidFill>
              </a:rPr>
              <a:t>I want a calculator that can add the amount of bananas so that I can know how many bananas I currently have</a:t>
            </a:r>
          </a:p>
          <a:p>
            <a:pPr marL="0" indent="0">
              <a:buNone/>
            </a:pPr>
            <a:r>
              <a:rPr lang="en-US" sz="3200" b="1" dirty="0" smtClean="0">
                <a:solidFill>
                  <a:srgbClr val="231F20"/>
                </a:solidFill>
              </a:rPr>
              <a:t>Scenario: </a:t>
            </a:r>
            <a:r>
              <a:rPr lang="en-US" sz="3200" dirty="0" smtClean="0">
                <a:solidFill>
                  <a:srgbClr val="231F20"/>
                </a:solidFill>
              </a:rPr>
              <a:t>Will add 2 banana amounts</a:t>
            </a:r>
          </a:p>
          <a:p>
            <a:pPr marL="0" indent="0">
              <a:buNone/>
            </a:pPr>
            <a:r>
              <a:rPr lang="en-US" sz="3200" b="1" dirty="0" smtClean="0">
                <a:solidFill>
                  <a:srgbClr val="231F20"/>
                </a:solidFill>
              </a:rPr>
              <a:t>  Given</a:t>
            </a:r>
            <a:r>
              <a:rPr lang="en-US" sz="3200" dirty="0" smtClean="0">
                <a:solidFill>
                  <a:srgbClr val="231F20"/>
                </a:solidFill>
              </a:rPr>
              <a:t> I have 3 Bananas</a:t>
            </a:r>
          </a:p>
          <a:p>
            <a:pPr marL="0" indent="0">
              <a:buNone/>
            </a:pPr>
            <a:r>
              <a:rPr lang="en-US" sz="3200" b="1" dirty="0" smtClean="0">
                <a:solidFill>
                  <a:srgbClr val="231F20"/>
                </a:solidFill>
              </a:rPr>
              <a:t>  When</a:t>
            </a:r>
            <a:r>
              <a:rPr lang="en-US" sz="3200" dirty="0" smtClean="0">
                <a:solidFill>
                  <a:srgbClr val="231F20"/>
                </a:solidFill>
              </a:rPr>
              <a:t> I add 5 Bananas</a:t>
            </a:r>
          </a:p>
          <a:p>
            <a:pPr marL="0" indent="0">
              <a:buNone/>
            </a:pPr>
            <a:r>
              <a:rPr lang="en-US" sz="3200" b="1" dirty="0" smtClean="0">
                <a:solidFill>
                  <a:srgbClr val="231F20"/>
                </a:solidFill>
              </a:rPr>
              <a:t>  Then</a:t>
            </a:r>
            <a:r>
              <a:rPr lang="en-US" sz="3200" dirty="0" smtClean="0">
                <a:solidFill>
                  <a:srgbClr val="231F20"/>
                </a:solidFill>
              </a:rPr>
              <a:t> I should have 8 Banana</a:t>
            </a:r>
          </a:p>
          <a:p>
            <a:pPr marL="0" indent="0" algn="ctr">
              <a:lnSpc>
                <a:spcPct val="100000"/>
              </a:lnSpc>
              <a:buNone/>
            </a:pPr>
            <a:endParaRPr lang="en-US" altLang="en-US" sz="3200" dirty="0" smtClean="0">
              <a:solidFill>
                <a:srgbClr val="231F20"/>
              </a:solidFill>
            </a:endParaRPr>
          </a:p>
        </p:txBody>
      </p:sp>
      <p:sp>
        <p:nvSpPr>
          <p:cNvPr id="3" name="Content Placeholder 2"/>
          <p:cNvSpPr txBox="1">
            <a:spLocks/>
          </p:cNvSpPr>
          <p:nvPr/>
        </p:nvSpPr>
        <p:spPr bwMode="auto">
          <a:xfrm>
            <a:off x="-150471" y="229546"/>
            <a:ext cx="8298558" cy="185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5400" b="1" dirty="0" smtClean="0">
                <a:solidFill>
                  <a:srgbClr val="231F20"/>
                </a:solidFill>
              </a:rPr>
              <a:t>Gherkin Syntax</a:t>
            </a:r>
          </a:p>
        </p:txBody>
      </p:sp>
    </p:spTree>
    <p:extLst>
      <p:ext uri="{BB962C8B-B14F-4D97-AF65-F5344CB8AC3E}">
        <p14:creationId xmlns:p14="http://schemas.microsoft.com/office/powerpoint/2010/main" val="29852612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265640" y="1616528"/>
            <a:ext cx="10515600" cy="4341643"/>
          </a:xfrm>
        </p:spPr>
        <p:txBody>
          <a:bodyPr/>
          <a:lstStyle/>
          <a:p>
            <a:pPr marL="0" indent="0">
              <a:lnSpc>
                <a:spcPct val="100000"/>
              </a:lnSpc>
              <a:buNone/>
            </a:pPr>
            <a:r>
              <a:rPr lang="en-US" altLang="en-US" sz="5400" dirty="0" smtClean="0"/>
              <a:t>		This is where</a:t>
            </a:r>
            <a:br>
              <a:rPr lang="en-US" altLang="en-US" sz="5400" dirty="0" smtClean="0"/>
            </a:br>
            <a:endParaRPr lang="en-US" altLang="en-US" sz="5400" dirty="0" smtClean="0"/>
          </a:p>
          <a:p>
            <a:pPr marL="0" indent="0">
              <a:lnSpc>
                <a:spcPct val="100000"/>
              </a:lnSpc>
              <a:buNone/>
            </a:pPr>
            <a:r>
              <a:rPr lang="en-US" altLang="en-US" sz="5400" dirty="0" smtClean="0"/>
              <a:t>		 and </a:t>
            </a:r>
            <a:r>
              <a:rPr lang="en-US" altLang="en-US" sz="4400" dirty="0" smtClean="0"/>
              <a:t>    		  	  come in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9035" y="1281197"/>
            <a:ext cx="3882205" cy="14456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6451" y="3062203"/>
            <a:ext cx="4206351" cy="1566382"/>
          </a:xfrm>
          <a:prstGeom prst="rect">
            <a:avLst/>
          </a:prstGeom>
        </p:spPr>
      </p:pic>
    </p:spTree>
    <p:extLst>
      <p:ext uri="{BB962C8B-B14F-4D97-AF65-F5344CB8AC3E}">
        <p14:creationId xmlns:p14="http://schemas.microsoft.com/office/powerpoint/2010/main" val="444326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marL="0" indent="0" algn="ctr">
              <a:lnSpc>
                <a:spcPct val="100000"/>
              </a:lnSpc>
              <a:buNone/>
            </a:pPr>
            <a:r>
              <a:rPr lang="en-US" altLang="en-US" sz="4000" dirty="0" smtClean="0"/>
              <a:t>Behat is an open source behavior-driven development framework </a:t>
            </a:r>
            <a:br>
              <a:rPr lang="en-US" altLang="en-US" sz="4000" dirty="0" smtClean="0"/>
            </a:br>
            <a:r>
              <a:rPr lang="en-US" altLang="en-US" sz="4000" dirty="0" smtClean="0"/>
              <a:t>for PHP 5.3+.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7725" y="765516"/>
            <a:ext cx="3886483" cy="1447268"/>
          </a:xfrm>
          <a:prstGeom prst="rect">
            <a:avLst/>
          </a:prstGeom>
        </p:spPr>
      </p:pic>
    </p:spTree>
    <p:extLst>
      <p:ext uri="{BB962C8B-B14F-4D97-AF65-F5344CB8AC3E}">
        <p14:creationId xmlns:p14="http://schemas.microsoft.com/office/powerpoint/2010/main" val="2000810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571089" y="293914"/>
            <a:ext cx="4838125" cy="6319157"/>
          </a:xfrm>
          <a:prstGeom prst="rect">
            <a:avLst/>
          </a:prstGeom>
        </p:spPr>
      </p:pic>
    </p:spTree>
    <p:extLst>
      <p:ext uri="{BB962C8B-B14F-4D97-AF65-F5344CB8AC3E}">
        <p14:creationId xmlns:p14="http://schemas.microsoft.com/office/powerpoint/2010/main" val="17462501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marL="0" indent="0" algn="ctr">
              <a:lnSpc>
                <a:spcPct val="100000"/>
              </a:lnSpc>
              <a:buNone/>
            </a:pPr>
            <a:r>
              <a:rPr lang="en-US" altLang="en-US" sz="4000" dirty="0" smtClean="0"/>
              <a:t>One of the most important parts in the web is a browser. A browser is the window through which web application users interact with the application and other users.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977" y="793359"/>
            <a:ext cx="4206351" cy="1566382"/>
          </a:xfrm>
          <a:prstGeom prst="rect">
            <a:avLst/>
          </a:prstGeom>
        </p:spPr>
      </p:pic>
    </p:spTree>
    <p:extLst>
      <p:ext uri="{BB962C8B-B14F-4D97-AF65-F5344CB8AC3E}">
        <p14:creationId xmlns:p14="http://schemas.microsoft.com/office/powerpoint/2010/main" val="2083138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471148" y="1855872"/>
            <a:ext cx="4078913" cy="3058079"/>
          </a:xfrm>
        </p:spPr>
        <p:txBody>
          <a:bodyPr/>
          <a:lstStyle/>
          <a:p>
            <a:pPr marL="0" indent="0" algn="ctr">
              <a:lnSpc>
                <a:spcPct val="100000"/>
              </a:lnSpc>
              <a:buNone/>
            </a:pPr>
            <a:r>
              <a:rPr lang="en-US" altLang="en-US" sz="5400" dirty="0" smtClean="0">
                <a:solidFill>
                  <a:srgbClr val="3DA0D9"/>
                </a:solidFill>
              </a:rPr>
              <a:t>Headless browser emulators</a:t>
            </a:r>
          </a:p>
        </p:txBody>
      </p:sp>
      <p:sp>
        <p:nvSpPr>
          <p:cNvPr id="2" name="TextBox 1"/>
          <p:cNvSpPr txBox="1"/>
          <p:nvPr/>
        </p:nvSpPr>
        <p:spPr>
          <a:xfrm>
            <a:off x="6935594" y="2198452"/>
            <a:ext cx="3857593" cy="1754326"/>
          </a:xfrm>
          <a:prstGeom prst="rect">
            <a:avLst/>
          </a:prstGeom>
          <a:noFill/>
        </p:spPr>
        <p:txBody>
          <a:bodyPr wrap="square" rtlCol="0">
            <a:spAutoFit/>
          </a:bodyPr>
          <a:lstStyle/>
          <a:p>
            <a:pPr algn="ctr">
              <a:spcBef>
                <a:spcPts val="1000"/>
              </a:spcBef>
            </a:pPr>
            <a:r>
              <a:rPr lang="en-US" sz="5400" dirty="0">
                <a:solidFill>
                  <a:srgbClr val="EF4523"/>
                </a:solidFill>
                <a:latin typeface="Verdana" panose="020B0604030504040204" pitchFamily="34" charset="0"/>
                <a:ea typeface="Verdana" panose="020B0604030504040204" pitchFamily="34" charset="0"/>
                <a:cs typeface="Verdana" panose="020B0604030504040204" pitchFamily="34" charset="0"/>
              </a:rPr>
              <a:t>Browser controllers</a:t>
            </a:r>
          </a:p>
        </p:txBody>
      </p:sp>
      <p:sp>
        <p:nvSpPr>
          <p:cNvPr id="3" name="TextBox 2"/>
          <p:cNvSpPr txBox="1"/>
          <p:nvPr/>
        </p:nvSpPr>
        <p:spPr>
          <a:xfrm>
            <a:off x="5589684" y="1875286"/>
            <a:ext cx="653143" cy="2400657"/>
          </a:xfrm>
          <a:prstGeom prst="rect">
            <a:avLst/>
          </a:prstGeom>
          <a:noFill/>
        </p:spPr>
        <p:txBody>
          <a:bodyPr wrap="square" rtlCol="0">
            <a:spAutoFit/>
          </a:bodyPr>
          <a:lstStyle/>
          <a:p>
            <a:r>
              <a:rPr lang="en-US" sz="15000" b="1" dirty="0" smtClean="0">
                <a:solidFill>
                  <a:srgbClr val="231F20"/>
                </a:solidFill>
                <a:latin typeface="Verdana" panose="020B0604030504040204" pitchFamily="34" charset="0"/>
                <a:ea typeface="Verdana" panose="020B0604030504040204" pitchFamily="34" charset="0"/>
                <a:cs typeface="Verdana" panose="020B0604030504040204" pitchFamily="34" charset="0"/>
              </a:rPr>
              <a:t>?</a:t>
            </a:r>
            <a:endParaRPr lang="en-US" sz="15000" b="1" dirty="0">
              <a:solidFill>
                <a:srgbClr val="231F2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637230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a:lnSpc>
                <a:spcPct val="100000"/>
              </a:lnSpc>
            </a:pPr>
            <a:r>
              <a:rPr lang="en-US" altLang="en-US" sz="3600" dirty="0" smtClean="0"/>
              <a:t>Control the Browser – Session</a:t>
            </a:r>
          </a:p>
          <a:p>
            <a:pPr>
              <a:lnSpc>
                <a:spcPct val="100000"/>
              </a:lnSpc>
            </a:pPr>
            <a:r>
              <a:rPr lang="en-US" altLang="en-US" sz="3600" dirty="0" smtClean="0"/>
              <a:t>Cookies and Headers management</a:t>
            </a:r>
          </a:p>
          <a:p>
            <a:pPr>
              <a:lnSpc>
                <a:spcPct val="100000"/>
              </a:lnSpc>
            </a:pPr>
            <a:r>
              <a:rPr lang="en-US" altLang="en-US" sz="3600" dirty="0" smtClean="0"/>
              <a:t>HTTP Authentication</a:t>
            </a:r>
          </a:p>
          <a:p>
            <a:pPr>
              <a:lnSpc>
                <a:spcPct val="100000"/>
              </a:lnSpc>
            </a:pPr>
            <a:r>
              <a:rPr lang="en-US" altLang="en-US" sz="3600" dirty="0" smtClean="0"/>
              <a:t>Traverse the Page - Selectors</a:t>
            </a:r>
          </a:p>
          <a:p>
            <a:pPr>
              <a:lnSpc>
                <a:spcPct val="100000"/>
              </a:lnSpc>
            </a:pPr>
            <a:r>
              <a:rPr lang="en-US" altLang="en-US" sz="3600" dirty="0" smtClean="0"/>
              <a:t>Manipulate the Page</a:t>
            </a:r>
          </a:p>
          <a:p>
            <a:pPr>
              <a:lnSpc>
                <a:spcPct val="100000"/>
              </a:lnSpc>
            </a:pPr>
            <a:endParaRPr lang="en-US" altLang="en-US" sz="4000" dirty="0" smtClean="0"/>
          </a:p>
          <a:p>
            <a:pPr>
              <a:lnSpc>
                <a:spcPct val="100000"/>
              </a:lnSpc>
            </a:pPr>
            <a:endParaRPr lang="en-US" altLang="en-US" sz="4000" dirty="0" smtClean="0"/>
          </a:p>
          <a:p>
            <a:pPr>
              <a:lnSpc>
                <a:spcPct val="100000"/>
              </a:lnSpc>
            </a:pPr>
            <a:endParaRPr lang="en-US" altLang="en-US" sz="4000" dirty="0" smtClean="0"/>
          </a:p>
          <a:p>
            <a:pPr>
              <a:lnSpc>
                <a:spcPct val="100000"/>
              </a:lnSpc>
            </a:pPr>
            <a:endParaRPr lang="en-US" altLang="en-US" sz="4000" dirty="0" smtClean="0"/>
          </a:p>
        </p:txBody>
      </p:sp>
      <p:sp>
        <p:nvSpPr>
          <p:cNvPr id="3" name="Content Placeholder 2"/>
          <p:cNvSpPr txBox="1">
            <a:spLocks/>
          </p:cNvSpPr>
          <p:nvPr/>
        </p:nvSpPr>
        <p:spPr bwMode="auto">
          <a:xfrm>
            <a:off x="431038" y="1146489"/>
            <a:ext cx="10515600" cy="185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Selenium WebDriver</a:t>
            </a:r>
          </a:p>
        </p:txBody>
      </p:sp>
    </p:spTree>
    <p:extLst>
      <p:ext uri="{BB962C8B-B14F-4D97-AF65-F5344CB8AC3E}">
        <p14:creationId xmlns:p14="http://schemas.microsoft.com/office/powerpoint/2010/main" val="1572915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595957" y="2773574"/>
            <a:ext cx="10515600" cy="2907012"/>
          </a:xfrm>
        </p:spPr>
        <p:txBody>
          <a:bodyPr/>
          <a:lstStyle/>
          <a:p>
            <a:pPr marL="0" indent="0" algn="ctr">
              <a:buNone/>
            </a:pPr>
            <a:r>
              <a:rPr lang="en-US" sz="4400" dirty="0"/>
              <a:t>Full web stack</a:t>
            </a:r>
            <a:br>
              <a:rPr lang="en-US" sz="4400" dirty="0"/>
            </a:br>
            <a:r>
              <a:rPr lang="en-US" sz="4400" dirty="0"/>
              <a:t>No browser </a:t>
            </a:r>
            <a:r>
              <a:rPr lang="en-US" sz="4400" dirty="0" smtClean="0"/>
              <a:t>required!</a:t>
            </a:r>
            <a:endParaRPr lang="en-US" sz="4400" dirty="0"/>
          </a:p>
        </p:txBody>
      </p:sp>
      <p:sp>
        <p:nvSpPr>
          <p:cNvPr id="3" name="Content Placeholder 2"/>
          <p:cNvSpPr txBox="1">
            <a:spLocks/>
          </p:cNvSpPr>
          <p:nvPr/>
        </p:nvSpPr>
        <p:spPr bwMode="auto">
          <a:xfrm>
            <a:off x="595957" y="1477959"/>
            <a:ext cx="10515600" cy="185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PhantomJS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957" y="704238"/>
            <a:ext cx="2069336" cy="2069336"/>
          </a:xfrm>
          <a:prstGeom prst="rect">
            <a:avLst/>
          </a:prstGeom>
        </p:spPr>
      </p:pic>
    </p:spTree>
    <p:extLst>
      <p:ext uri="{BB962C8B-B14F-4D97-AF65-F5344CB8AC3E}">
        <p14:creationId xmlns:p14="http://schemas.microsoft.com/office/powerpoint/2010/main" val="19433463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pPr marL="0" indent="0" algn="ctr">
              <a:buNone/>
            </a:pPr>
            <a:r>
              <a:rPr lang="en-US" sz="4400" dirty="0" smtClean="0"/>
              <a:t>All configuration happens inside a single configuration file in the </a:t>
            </a:r>
            <a:br>
              <a:rPr lang="en-US" sz="4400" dirty="0" smtClean="0"/>
            </a:br>
            <a:r>
              <a:rPr lang="en-US" sz="4400" dirty="0" smtClean="0"/>
              <a:t>YAML format. </a:t>
            </a:r>
            <a:endParaRPr lang="en-US" sz="4400" dirty="0">
              <a:solidFill>
                <a:srgbClr val="EC0045"/>
              </a:solidFill>
            </a:endParaRPr>
          </a:p>
        </p:txBody>
      </p:sp>
      <p:sp>
        <p:nvSpPr>
          <p:cNvPr id="3" name="Content Placeholder 2"/>
          <p:cNvSpPr txBox="1">
            <a:spLocks/>
          </p:cNvSpPr>
          <p:nvPr/>
        </p:nvSpPr>
        <p:spPr bwMode="auto">
          <a:xfrm>
            <a:off x="1133167" y="1317598"/>
            <a:ext cx="10515600" cy="11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Behat.yml</a:t>
            </a:r>
          </a:p>
        </p:txBody>
      </p:sp>
      <p:pic>
        <p:nvPicPr>
          <p:cNvPr id="4" name="Picture 3"/>
          <p:cNvPicPr>
            <a:picLocks noChangeAspect="1"/>
          </p:cNvPicPr>
          <p:nvPr/>
        </p:nvPicPr>
        <p:blipFill>
          <a:blip r:embed="rId2"/>
          <a:stretch>
            <a:fillRect/>
          </a:stretch>
        </p:blipFill>
        <p:spPr>
          <a:xfrm>
            <a:off x="580260" y="4851684"/>
            <a:ext cx="11068507" cy="877888"/>
          </a:xfrm>
          <a:prstGeom prst="rect">
            <a:avLst/>
          </a:prstGeom>
        </p:spPr>
      </p:pic>
    </p:spTree>
    <p:extLst>
      <p:ext uri="{BB962C8B-B14F-4D97-AF65-F5344CB8AC3E}">
        <p14:creationId xmlns:p14="http://schemas.microsoft.com/office/powerpoint/2010/main" val="30671888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1133167" y="2359741"/>
            <a:ext cx="10515600" cy="3549445"/>
          </a:xfrm>
        </p:spPr>
        <p:txBody>
          <a:bodyPr/>
          <a:lstStyle/>
          <a:p>
            <a:r>
              <a:rPr lang="en-US" sz="3600" dirty="0"/>
              <a:t>Behat is </a:t>
            </a:r>
            <a:r>
              <a:rPr lang="en-US" sz="3600" dirty="0" smtClean="0"/>
              <a:t>built </a:t>
            </a:r>
            <a:r>
              <a:rPr lang="en-US" sz="3600" dirty="0"/>
              <a:t>upon </a:t>
            </a:r>
            <a:r>
              <a:rPr lang="en-US" sz="3600" dirty="0" smtClean="0"/>
              <a:t>BDD</a:t>
            </a:r>
          </a:p>
          <a:p>
            <a:r>
              <a:rPr lang="en-US" sz="3600" dirty="0" smtClean="0"/>
              <a:t>Behat is flexible</a:t>
            </a:r>
          </a:p>
          <a:p>
            <a:r>
              <a:rPr lang="en-US" sz="3600" dirty="0" smtClean="0"/>
              <a:t>Behat is open-source</a:t>
            </a:r>
          </a:p>
          <a:p>
            <a:r>
              <a:rPr lang="en-US" sz="3600" dirty="0" smtClean="0"/>
              <a:t>Behat is </a:t>
            </a:r>
            <a:r>
              <a:rPr lang="en-US" sz="3600" smtClean="0"/>
              <a:t>a </a:t>
            </a:r>
            <a:r>
              <a:rPr lang="en-US" sz="3600" smtClean="0"/>
              <a:t>challenge</a:t>
            </a:r>
            <a:endParaRPr lang="en-US" sz="3600" dirty="0" smtClean="0"/>
          </a:p>
          <a:p>
            <a:endParaRPr lang="en-US" sz="3600" dirty="0" smtClean="0"/>
          </a:p>
        </p:txBody>
      </p:sp>
      <p:sp>
        <p:nvSpPr>
          <p:cNvPr id="3" name="Content Placeholder 2"/>
          <p:cNvSpPr txBox="1">
            <a:spLocks/>
          </p:cNvSpPr>
          <p:nvPr/>
        </p:nvSpPr>
        <p:spPr bwMode="auto">
          <a:xfrm>
            <a:off x="1133167" y="1079650"/>
            <a:ext cx="10515600" cy="11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hangingPunct="1">
              <a:lnSpc>
                <a:spcPct val="100000"/>
              </a:lnSpc>
              <a:buFont typeface="Arial" panose="020B0604020202020204" pitchFamily="34" charset="0"/>
              <a:buNone/>
            </a:pPr>
            <a:r>
              <a:rPr lang="en-US" altLang="en-US" sz="6000" b="1" dirty="0" smtClean="0">
                <a:solidFill>
                  <a:srgbClr val="231F20"/>
                </a:solidFill>
              </a:rPr>
              <a:t>Why Behat?</a:t>
            </a:r>
          </a:p>
        </p:txBody>
      </p:sp>
    </p:spTree>
    <p:extLst>
      <p:ext uri="{BB962C8B-B14F-4D97-AF65-F5344CB8AC3E}">
        <p14:creationId xmlns:p14="http://schemas.microsoft.com/office/powerpoint/2010/main" val="1914479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897148" y="1782502"/>
            <a:ext cx="10584612" cy="3824760"/>
          </a:xfrm>
        </p:spPr>
        <p:txBody>
          <a:bodyPr/>
          <a:lstStyle/>
          <a:p>
            <a:pPr marL="0" indent="0" algn="ctr">
              <a:lnSpc>
                <a:spcPct val="100000"/>
              </a:lnSpc>
              <a:buNone/>
            </a:pPr>
            <a:r>
              <a:rPr lang="en-US" altLang="en-US" sz="5400" dirty="0" smtClean="0"/>
              <a:t>What is the difference between </a:t>
            </a:r>
            <a:r>
              <a:rPr lang="en-US" altLang="en-US" sz="5400" dirty="0" smtClean="0">
                <a:solidFill>
                  <a:srgbClr val="EF4523"/>
                </a:solidFill>
              </a:rPr>
              <a:t>TDD</a:t>
            </a:r>
            <a:r>
              <a:rPr lang="en-US" altLang="en-US" sz="5400" dirty="0" smtClean="0"/>
              <a:t> and </a:t>
            </a:r>
            <a:r>
              <a:rPr lang="en-US" altLang="en-US" sz="5400" dirty="0" smtClean="0">
                <a:solidFill>
                  <a:srgbClr val="3DA0D9"/>
                </a:solidFill>
              </a:rPr>
              <a:t>BBD</a:t>
            </a:r>
            <a:r>
              <a:rPr lang="en-US" altLang="en-US" sz="5400" dirty="0" smtClean="0">
                <a:solidFill>
                  <a:srgbClr val="231F20"/>
                </a:solidFill>
              </a:rPr>
              <a:t>?</a:t>
            </a:r>
          </a:p>
        </p:txBody>
      </p:sp>
    </p:spTree>
    <p:extLst>
      <p:ext uri="{BB962C8B-B14F-4D97-AF65-F5344CB8AC3E}">
        <p14:creationId xmlns:p14="http://schemas.microsoft.com/office/powerpoint/2010/main" val="16260873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2518" y="635030"/>
            <a:ext cx="8170989" cy="5646933"/>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838200" y="480871"/>
            <a:ext cx="10515600" cy="5109700"/>
          </a:xfrm>
        </p:spPr>
        <p:txBody>
          <a:bodyPr/>
          <a:lstStyle/>
          <a:p>
            <a:pPr algn="ctr"/>
            <a:r>
              <a:rPr lang="en-US" altLang="en-US" sz="8800" b="1" dirty="0" smtClean="0"/>
              <a:t>Thank you!</a:t>
            </a:r>
          </a:p>
        </p:txBody>
      </p:sp>
      <p:sp>
        <p:nvSpPr>
          <p:cNvPr id="14339" name="Content Placeholder 2"/>
          <p:cNvSpPr>
            <a:spLocks noGrp="1"/>
          </p:cNvSpPr>
          <p:nvPr>
            <p:ph idx="1"/>
          </p:nvPr>
        </p:nvSpPr>
        <p:spPr>
          <a:xfrm>
            <a:off x="838200" y="5590571"/>
            <a:ext cx="10515600" cy="586391"/>
          </a:xfrm>
        </p:spPr>
        <p:txBody>
          <a:bodyPr/>
          <a:lstStyle/>
          <a:p>
            <a:pPr marL="0" indent="0" algn="ctr">
              <a:buFont typeface="Arial" panose="020B0604020202020204" pitchFamily="34" charset="0"/>
              <a:buNone/>
            </a:pPr>
            <a:r>
              <a:rPr lang="en-US" altLang="en-US" b="1" dirty="0" smtClean="0"/>
              <a:t>www.qachallengeaccepted.com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1499</TotalTime>
  <Words>940</Words>
  <Application>Microsoft Office PowerPoint</Application>
  <PresentationFormat>Widescreen</PresentationFormat>
  <Paragraphs>149</Paragraphs>
  <Slides>30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Verdana</vt:lpstr>
      <vt:lpstr>Office Theme</vt:lpstr>
      <vt:lpstr>How and why we should use Behat?</vt:lpstr>
      <vt:lpstr>About me</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Peter Sabev</dc:creator>
  <cp:lastModifiedBy>Sabevi</cp:lastModifiedBy>
  <cp:revision>42</cp:revision>
  <dcterms:created xsi:type="dcterms:W3CDTF">2016-02-10T13:22:57Z</dcterms:created>
  <dcterms:modified xsi:type="dcterms:W3CDTF">2016-03-26T12:16:58Z</dcterms:modified>
</cp:coreProperties>
</file>